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5"/>
  </p:sldMasterIdLst>
  <p:notesMasterIdLst>
    <p:notesMasterId r:id="rId27"/>
  </p:notesMasterIdLst>
  <p:handoutMasterIdLst>
    <p:handoutMasterId r:id="rId28"/>
  </p:handoutMasterIdLst>
  <p:sldIdLst>
    <p:sldId id="260" r:id="rId6"/>
    <p:sldId id="304" r:id="rId7"/>
    <p:sldId id="309" r:id="rId8"/>
    <p:sldId id="423" r:id="rId9"/>
    <p:sldId id="310" r:id="rId10"/>
    <p:sldId id="315" r:id="rId11"/>
    <p:sldId id="312" r:id="rId12"/>
    <p:sldId id="319" r:id="rId13"/>
    <p:sldId id="327" r:id="rId14"/>
    <p:sldId id="314" r:id="rId15"/>
    <p:sldId id="313" r:id="rId16"/>
    <p:sldId id="321" r:id="rId17"/>
    <p:sldId id="322" r:id="rId18"/>
    <p:sldId id="308" r:id="rId19"/>
    <p:sldId id="323" r:id="rId20"/>
    <p:sldId id="329" r:id="rId21"/>
    <p:sldId id="326" r:id="rId22"/>
    <p:sldId id="420" r:id="rId23"/>
    <p:sldId id="421" r:id="rId24"/>
    <p:sldId id="422" r:id="rId25"/>
    <p:sldId id="328" r:id="rId26"/>
  </p:sldIdLst>
  <p:sldSz cx="9144000" cy="5143500" type="screen16x9"/>
  <p:notesSz cx="6797675" cy="992822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33"/>
    <a:srgbClr val="2E3192"/>
    <a:srgbClr val="ED1B24"/>
    <a:srgbClr val="89C4FF"/>
    <a:srgbClr val="CC0000"/>
    <a:srgbClr val="F1523C"/>
    <a:srgbClr val="EF50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38" d="100"/>
          <a:sy n="138" d="100"/>
        </p:scale>
        <p:origin x="762" y="1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6400" cy="496968"/>
          </a:xfrm>
          <a:prstGeom prst="rect">
            <a:avLst/>
          </a:prstGeom>
        </p:spPr>
        <p:txBody>
          <a:bodyPr vert="horz" lIns="91727" tIns="45862" rIns="91727" bIns="45862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2"/>
            <a:ext cx="2946400" cy="496968"/>
          </a:xfrm>
          <a:prstGeom prst="rect">
            <a:avLst/>
          </a:prstGeom>
        </p:spPr>
        <p:txBody>
          <a:bodyPr vert="horz" lIns="91727" tIns="45862" rIns="91727" bIns="45862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EF88B23-9694-4A4C-91CF-83A107F4051D}" type="datetimeFigureOut">
              <a:rPr lang="ru-RU"/>
              <a:pPr>
                <a:defRPr/>
              </a:pPr>
              <a:t>20.02.2026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673"/>
            <a:ext cx="2946400" cy="496967"/>
          </a:xfrm>
          <a:prstGeom prst="rect">
            <a:avLst/>
          </a:prstGeom>
        </p:spPr>
        <p:txBody>
          <a:bodyPr vert="horz" lIns="91727" tIns="45862" rIns="91727" bIns="45862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673"/>
            <a:ext cx="2946400" cy="496967"/>
          </a:xfrm>
          <a:prstGeom prst="rect">
            <a:avLst/>
          </a:prstGeom>
        </p:spPr>
        <p:txBody>
          <a:bodyPr vert="horz" lIns="91727" tIns="45862" rIns="91727" bIns="45862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9F149B7-D4A8-41CD-80C6-BC9BC91A68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78707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6400" cy="496968"/>
          </a:xfrm>
          <a:prstGeom prst="rect">
            <a:avLst/>
          </a:prstGeom>
        </p:spPr>
        <p:txBody>
          <a:bodyPr vert="horz" lIns="91727" tIns="45862" rIns="91727" bIns="45862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2"/>
            <a:ext cx="2946400" cy="496968"/>
          </a:xfrm>
          <a:prstGeom prst="rect">
            <a:avLst/>
          </a:prstGeom>
        </p:spPr>
        <p:txBody>
          <a:bodyPr vert="horz" lIns="91727" tIns="45862" rIns="91727" bIns="45862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9A5D9E8-DC11-4F88-B055-7C6033DE779E}" type="datetimeFigureOut">
              <a:rPr lang="ru-RU"/>
              <a:pPr>
                <a:defRPr/>
              </a:pPr>
              <a:t>20.02.2026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6125"/>
            <a:ext cx="6616700" cy="3722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727" tIns="45862" rIns="91727" bIns="45862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2" y="4715632"/>
            <a:ext cx="5438775" cy="4467939"/>
          </a:xfrm>
          <a:prstGeom prst="rect">
            <a:avLst/>
          </a:prstGeom>
        </p:spPr>
        <p:txBody>
          <a:bodyPr vert="horz" lIns="91727" tIns="45862" rIns="91727" bIns="45862" rtlCol="0">
            <a:normAutofit/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673"/>
            <a:ext cx="2946400" cy="496967"/>
          </a:xfrm>
          <a:prstGeom prst="rect">
            <a:avLst/>
          </a:prstGeom>
        </p:spPr>
        <p:txBody>
          <a:bodyPr vert="horz" lIns="91727" tIns="45862" rIns="91727" bIns="45862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673"/>
            <a:ext cx="2946400" cy="496967"/>
          </a:xfrm>
          <a:prstGeom prst="rect">
            <a:avLst/>
          </a:prstGeom>
        </p:spPr>
        <p:txBody>
          <a:bodyPr vert="horz" lIns="91727" tIns="45862" rIns="91727" bIns="45862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9D042E8-DB45-4D3D-A82D-A6AC747BD70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04635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90488" y="746125"/>
            <a:ext cx="6616700" cy="372268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  <p:sp>
        <p:nvSpPr>
          <p:cNvPr id="53251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BAF25C5-A627-43F6-A001-A5835A4BD53A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90488" y="746125"/>
            <a:ext cx="6616700" cy="372268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dirty="0"/>
              <a:t>На экзамен по математике разрешён непрограммируемый калькулятор</a:t>
            </a:r>
          </a:p>
        </p:txBody>
      </p:sp>
      <p:sp>
        <p:nvSpPr>
          <p:cNvPr id="53251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BAF25C5-A627-43F6-A001-A5835A4BD53A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90488" y="746125"/>
            <a:ext cx="6616700" cy="372268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  <p:sp>
        <p:nvSpPr>
          <p:cNvPr id="53251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BAF25C5-A627-43F6-A001-A5835A4BD53A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90488" y="746125"/>
            <a:ext cx="6616700" cy="372268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  <p:sp>
        <p:nvSpPr>
          <p:cNvPr id="53251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BAF25C5-A627-43F6-A001-A5835A4BD53A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90488" y="746125"/>
            <a:ext cx="6616700" cy="372268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  <p:sp>
        <p:nvSpPr>
          <p:cNvPr id="53251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BAF25C5-A627-43F6-A001-A5835A4BD53A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90488" y="746125"/>
            <a:ext cx="6616700" cy="372268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dirty="0"/>
          </a:p>
        </p:txBody>
      </p:sp>
      <p:sp>
        <p:nvSpPr>
          <p:cNvPr id="53251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BAF25C5-A627-43F6-A001-A5835A4BD53A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90488" y="746125"/>
            <a:ext cx="6616700" cy="372268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  <p:sp>
        <p:nvSpPr>
          <p:cNvPr id="53251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BAF25C5-A627-43F6-A001-A5835A4BD53A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90488" y="746125"/>
            <a:ext cx="6616700" cy="372268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dirty="0"/>
              <a:t>Участники ГИА вправе изменить учебные предметы по выбору для повторного прохождения</a:t>
            </a:r>
            <a:r>
              <a:rPr lang="ru-RU" baseline="0" dirty="0"/>
              <a:t> ГИА в следующем году</a:t>
            </a:r>
            <a:endParaRPr lang="ru-RU" dirty="0"/>
          </a:p>
        </p:txBody>
      </p:sp>
      <p:sp>
        <p:nvSpPr>
          <p:cNvPr id="53251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BAF25C5-A627-43F6-A001-A5835A4BD53A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90488" y="746125"/>
            <a:ext cx="6616700" cy="372268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  <p:sp>
        <p:nvSpPr>
          <p:cNvPr id="53251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BAF25C5-A627-43F6-A001-A5835A4BD53A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90488" y="746125"/>
            <a:ext cx="6616700" cy="372268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  <p:sp>
        <p:nvSpPr>
          <p:cNvPr id="53251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BAF25C5-A627-43F6-A001-A5835A4BD53A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90488" y="746125"/>
            <a:ext cx="6616700" cy="372268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  <p:sp>
        <p:nvSpPr>
          <p:cNvPr id="53251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BAF25C5-A627-43F6-A001-A5835A4BD53A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90488" y="746125"/>
            <a:ext cx="6616700" cy="372268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  <p:sp>
        <p:nvSpPr>
          <p:cNvPr id="53251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BAF25C5-A627-43F6-A001-A5835A4BD53A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90488" y="746125"/>
            <a:ext cx="6616700" cy="372268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  <p:sp>
        <p:nvSpPr>
          <p:cNvPr id="53251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BAF25C5-A627-43F6-A001-A5835A4BD53A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90488" y="746125"/>
            <a:ext cx="6616700" cy="372268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dirty="0"/>
              <a:t>Участники с ОВЗ, участники дети-инвалиды</a:t>
            </a:r>
            <a:r>
              <a:rPr lang="ru-RU" baseline="0" dirty="0"/>
              <a:t> могут выбрать либо два обязательных экзамена, либо ЧЕТЫРЕ </a:t>
            </a:r>
            <a:endParaRPr lang="ru-RU" dirty="0"/>
          </a:p>
        </p:txBody>
      </p:sp>
      <p:sp>
        <p:nvSpPr>
          <p:cNvPr id="53251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BAF25C5-A627-43F6-A001-A5835A4BD53A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90488" y="746125"/>
            <a:ext cx="6616700" cy="372268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  <p:sp>
        <p:nvSpPr>
          <p:cNvPr id="53251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BAF25C5-A627-43F6-A001-A5835A4BD53A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90488" y="746125"/>
            <a:ext cx="6616700" cy="372268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  <p:sp>
        <p:nvSpPr>
          <p:cNvPr id="53251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BAF25C5-A627-43F6-A001-A5835A4BD53A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90488" y="746125"/>
            <a:ext cx="6616700" cy="372268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  <p:sp>
        <p:nvSpPr>
          <p:cNvPr id="53251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BAF25C5-A627-43F6-A001-A5835A4BD53A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90488" y="746125"/>
            <a:ext cx="6616700" cy="372268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  <p:sp>
        <p:nvSpPr>
          <p:cNvPr id="53251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BAF25C5-A627-43F6-A001-A5835A4BD53A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2D551FA-8605-4720-AB93-90AF295C6CB9}" type="datetimeFigureOut">
              <a:rPr lang="ru-RU" smtClean="0"/>
              <a:pPr>
                <a:defRPr/>
              </a:pPr>
              <a:t>20.02.2026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6C0224-97F7-490A-B934-2FB382DE131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A94CF97-62A0-4DAC-9DB1-FF17090F65A7}" type="datetimeFigureOut">
              <a:rPr lang="ru-RU" smtClean="0"/>
              <a:pPr>
                <a:defRPr/>
              </a:pPr>
              <a:t>20.02.2026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ACABE5-8475-4850-83F6-7462E25008E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4783"/>
            <a:ext cx="2057400" cy="329088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4783"/>
            <a:ext cx="6019800" cy="329088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6BF36CF-0A3C-47F8-B04A-48650009F402}" type="datetimeFigureOut">
              <a:rPr lang="ru-RU" smtClean="0"/>
              <a:pPr>
                <a:defRPr/>
              </a:pPr>
              <a:t>20.02.2026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A6CB2A-DF0C-4AB6-BF86-A51512CD5F5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D1E9174-92FE-4ED6-A0B6-A3018A59DA4B}" type="datetimeFigureOut">
              <a:rPr lang="ru-RU" smtClean="0"/>
              <a:pPr>
                <a:defRPr/>
              </a:pPr>
              <a:t>20.02.2026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556B28-C4C4-49E3-8878-E65BC629A71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B0FE4C0-960A-4A48-9145-4D58019AC6BF}" type="datetimeFigureOut">
              <a:rPr lang="ru-RU" smtClean="0"/>
              <a:pPr>
                <a:defRPr/>
              </a:pPr>
              <a:t>20.02.2026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0E8374-394E-4758-8D1C-9EB470881AE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900115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900115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5D1BAD4-6070-4172-BE3C-8EA8647C554E}" type="datetimeFigureOut">
              <a:rPr lang="ru-RU" smtClean="0"/>
              <a:pPr>
                <a:defRPr/>
              </a:pPr>
              <a:t>20.02.2026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96A0F0-A63A-473E-9150-0C876367BA8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D1ACEAC-74A8-424F-A716-F561F079D9AF}" type="datetimeFigureOut">
              <a:rPr lang="ru-RU" smtClean="0"/>
              <a:pPr>
                <a:defRPr/>
              </a:pPr>
              <a:t>20.02.2026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08A911-33B7-49BB-938F-5F8AAA854EC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487E159-1827-435F-A2CD-E4511BA35A48}" type="datetimeFigureOut">
              <a:rPr lang="ru-RU" smtClean="0"/>
              <a:pPr>
                <a:defRPr/>
              </a:pPr>
              <a:t>20.02.2026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E75A75-6807-418F-8B59-FE4B1D95466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E240EE3-CC60-4559-B239-70DBD044A060}" type="datetimeFigureOut">
              <a:rPr lang="ru-RU" smtClean="0"/>
              <a:pPr>
                <a:defRPr/>
              </a:pPr>
              <a:t>20.02.2026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0CD642-FCC7-4B45-8CC8-F769D80877A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5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F430E5-34C9-4658-9C1C-38FD876929AB}" type="datetimeFigureOut">
              <a:rPr lang="ru-RU" smtClean="0"/>
              <a:pPr>
                <a:defRPr/>
              </a:pPr>
              <a:t>20.02.2026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47E1AD-5C48-4B5F-91DC-2A2FC960F57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CFDCBE4-FF3B-4D8D-8C61-82BF246C4C2F}" type="datetimeFigureOut">
              <a:rPr lang="ru-RU" smtClean="0"/>
              <a:pPr>
                <a:defRPr/>
              </a:pPr>
              <a:t>20.02.2026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D04BC9-D748-423D-9CB1-BA9C45FBA00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7E257E0-7E82-4384-90EF-189AF12F5CED}" type="datetimeFigureOut">
              <a:rPr lang="ru-RU" smtClean="0"/>
              <a:pPr>
                <a:defRPr/>
              </a:pPr>
              <a:t>20.02.2026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8FE1F12-A712-4AE9-9E32-66E7461C4D7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obrnadzor.gov.ru/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s://fipi.ru/" TargetMode="Externa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ege.edu.ru/" TargetMode="External"/><Relationship Id="rId7" Type="http://schemas.openxmlformats.org/officeDocument/2006/relationships/hyperlink" Target="http://egechita.ru/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obrnadzor.gov.ru/" TargetMode="External"/><Relationship Id="rId5" Type="http://schemas.openxmlformats.org/officeDocument/2006/relationships/hyperlink" Target="http://rustest.ru/" TargetMode="External"/><Relationship Id="rId4" Type="http://schemas.openxmlformats.org/officeDocument/2006/relationships/hyperlink" Target="http://fipi.ru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1071552"/>
            <a:ext cx="8715436" cy="2554545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ru-RU" sz="4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Государственная итоговая аттестация выпускников 9 классов: особенности подготовки и проведения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0" y="0"/>
            <a:ext cx="9144000" cy="584775"/>
          </a:xfrm>
          <a:prstGeom prst="rect">
            <a:avLst/>
          </a:prstGeom>
          <a:solidFill>
            <a:schemeClr val="accent1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endParaRPr lang="ru-RU" sz="3200" dirty="0">
              <a:solidFill>
                <a:schemeClr val="bg1"/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584775"/>
          </a:xfrm>
          <a:prstGeom prst="rect">
            <a:avLst/>
          </a:prstGeom>
          <a:solidFill>
            <a:schemeClr val="accent1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ru-RU" sz="3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ВХОД В ПУНКТ ПРОВЕДЕНИЯ ЭКЗАМЕНА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14282" y="642924"/>
            <a:ext cx="864399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ru-RU" sz="2400" dirty="0">
                <a:solidFill>
                  <a:srgbClr val="002060"/>
                </a:solidFill>
              </a:rPr>
              <a:t>С 9:00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ru-RU" sz="2400" dirty="0">
                <a:solidFill>
                  <a:srgbClr val="002060"/>
                </a:solidFill>
              </a:rPr>
              <a:t>При предъявлении паспорта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ru-RU" sz="2400" dirty="0">
                <a:solidFill>
                  <a:srgbClr val="002060"/>
                </a:solidFill>
              </a:rPr>
              <a:t>Начало первой части инструктажа в 9.50 начало второй части в 10:00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ru-RU" sz="2400" dirty="0">
                <a:solidFill>
                  <a:srgbClr val="002060"/>
                </a:solidFill>
              </a:rPr>
              <a:t>Опоздавшим участникам повторно инструктаж не проводится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85688" y="2857502"/>
            <a:ext cx="885831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ru-RU" dirty="0"/>
              <a:t> </a:t>
            </a:r>
            <a:r>
              <a:rPr lang="ru-RU" sz="2400" dirty="0">
                <a:solidFill>
                  <a:srgbClr val="002060"/>
                </a:solidFill>
              </a:rPr>
              <a:t>С собой необходимо иметь: </a:t>
            </a:r>
          </a:p>
          <a:p>
            <a:pPr marL="285750" indent="-285750"/>
            <a:r>
              <a:rPr lang="ru-RU" dirty="0">
                <a:solidFill>
                  <a:srgbClr val="002060"/>
                </a:solidFill>
              </a:rPr>
              <a:t>     -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гелевая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или капиллярная ручка с чернилами черного цвета;</a:t>
            </a:r>
          </a:p>
          <a:p>
            <a:pPr marL="285750" indent="-285750"/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- документ, удостоверяющий личность</a:t>
            </a:r>
          </a:p>
          <a:p>
            <a:pPr marL="447675" indent="-447675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Средства обучения и воспитания: </a:t>
            </a:r>
          </a:p>
          <a:p>
            <a:pPr marL="447675" indent="-447675"/>
            <a:r>
              <a:rPr lang="ru-RU" sz="1400" b="1" spc="25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математика </a:t>
            </a:r>
            <a:r>
              <a:rPr lang="ru-RU" sz="1400" spc="-375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 </a:t>
            </a:r>
            <a:r>
              <a:rPr lang="en-US" sz="1400" spc="-375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         </a:t>
            </a:r>
            <a:r>
              <a:rPr lang="ru-RU" sz="1400" spc="7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линейка, непрограммируемый калькулятор;</a:t>
            </a:r>
            <a:r>
              <a:rPr lang="ru-RU" sz="1400" b="1" spc="7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 </a:t>
            </a:r>
          </a:p>
          <a:p>
            <a:pPr marL="447675" indent="-447675"/>
            <a:r>
              <a:rPr lang="ru-RU" sz="1400" b="1" spc="7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г</a:t>
            </a:r>
            <a:r>
              <a:rPr lang="ru-RU" sz="1400" b="1" spc="-15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еография </a:t>
            </a:r>
            <a:r>
              <a:rPr lang="en-US" sz="1400" b="1" spc="-15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  </a:t>
            </a:r>
            <a:r>
              <a:rPr lang="ru-RU" sz="1400" spc="85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линейка, географические атласы, </a:t>
            </a:r>
            <a:r>
              <a:rPr lang="ru-RU" sz="1400" spc="11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непрограммируемый</a:t>
            </a:r>
            <a:r>
              <a:rPr lang="ru-RU" sz="1400" spc="245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 </a:t>
            </a:r>
            <a:r>
              <a:rPr lang="ru-RU" sz="1400" spc="7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калькулятор; </a:t>
            </a:r>
          </a:p>
          <a:p>
            <a:pPr marL="447675" indent="-447675"/>
            <a:r>
              <a:rPr lang="ru-RU" sz="1400" b="1" spc="-3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физика    </a:t>
            </a:r>
            <a:r>
              <a:rPr lang="ru-RU" sz="1400" spc="-3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ли</a:t>
            </a:r>
            <a:r>
              <a:rPr lang="ru-RU" sz="1400" spc="8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нейка </a:t>
            </a:r>
            <a:r>
              <a:rPr lang="ru-RU" sz="1400" spc="1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и </a:t>
            </a:r>
            <a:r>
              <a:rPr lang="ru-RU" sz="1400" spc="11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непрограммируемый  </a:t>
            </a:r>
            <a:r>
              <a:rPr lang="ru-RU" sz="1400" spc="65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калькулятор;</a:t>
            </a:r>
          </a:p>
          <a:p>
            <a:pPr marL="447675" indent="-447675"/>
            <a:r>
              <a:rPr lang="ru-RU" sz="1400" b="1" spc="65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х</a:t>
            </a:r>
            <a:r>
              <a:rPr lang="ru-RU" sz="1400" b="1" spc="-1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имия</a:t>
            </a:r>
            <a:r>
              <a:rPr lang="ru-RU" sz="1400" spc="7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 </a:t>
            </a:r>
            <a:r>
              <a:rPr lang="ru-RU" sz="1400" spc="11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непрограммируемый</a:t>
            </a:r>
            <a:r>
              <a:rPr lang="ru-RU" sz="1400" spc="59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 </a:t>
            </a:r>
            <a:r>
              <a:rPr lang="ru-RU" sz="1400" spc="7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калькулятор;</a:t>
            </a:r>
          </a:p>
          <a:p>
            <a:pPr marL="447675" indent="-447675"/>
            <a:r>
              <a:rPr lang="ru-RU" sz="1400" b="1" spc="7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биология </a:t>
            </a:r>
            <a:r>
              <a:rPr lang="ru-RU" sz="1400" spc="7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линейка, непрограммируемый калькулятор.</a:t>
            </a:r>
            <a:endParaRPr lang="ru-RU" sz="1400" dirty="0">
              <a:solidFill>
                <a:srgbClr val="002060"/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584775"/>
          </a:xfrm>
          <a:prstGeom prst="rect">
            <a:avLst/>
          </a:prstGeom>
          <a:solidFill>
            <a:schemeClr val="accent1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ru-RU" sz="3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УЧАСТНИКАМ ЗАПРЕЩАЕТСЯ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85720" y="857238"/>
            <a:ext cx="4357718" cy="4154984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marL="114300" indent="0">
              <a:buFont typeface="Wingdings" pitchFamily="2" charset="2"/>
              <a:buChar char="Ø"/>
              <a:tabLst>
                <a:tab pos="447675" algn="l"/>
              </a:tabLst>
            </a:pPr>
            <a:r>
              <a:rPr lang="ru-RU" b="1" dirty="0"/>
              <a:t>  </a:t>
            </a:r>
            <a:r>
              <a:rPr lang="ru-RU" sz="2400" dirty="0">
                <a:solidFill>
                  <a:srgbClr val="002060"/>
                </a:solidFill>
              </a:rPr>
              <a:t>Свободно перемещаться по ППЭ;   </a:t>
            </a:r>
          </a:p>
          <a:p>
            <a:pPr marL="114300" indent="0">
              <a:buFont typeface="Wingdings" pitchFamily="2" charset="2"/>
              <a:buChar char="Ø"/>
            </a:pPr>
            <a:r>
              <a:rPr lang="ru-RU" sz="2400" dirty="0">
                <a:solidFill>
                  <a:srgbClr val="002060"/>
                </a:solidFill>
              </a:rPr>
              <a:t> Разговаривать друг с другом; </a:t>
            </a:r>
          </a:p>
          <a:p>
            <a:pPr marL="114300" indent="0">
              <a:buFont typeface="Wingdings" pitchFamily="2" charset="2"/>
              <a:buChar char="Ø"/>
            </a:pPr>
            <a:r>
              <a:rPr lang="ru-RU" sz="2400" dirty="0">
                <a:solidFill>
                  <a:srgbClr val="002060"/>
                </a:solidFill>
              </a:rPr>
              <a:t> Иметь при себе:</a:t>
            </a:r>
          </a:p>
          <a:p>
            <a:pPr marL="447675" indent="-268288"/>
            <a:r>
              <a:rPr lang="ru-RU" sz="2400" dirty="0">
                <a:solidFill>
                  <a:srgbClr val="002060"/>
                </a:solidFill>
              </a:rPr>
              <a:t>- средства связи фото-, аудио-, видеоаппаратуру</a:t>
            </a:r>
          </a:p>
          <a:p>
            <a:pPr marL="447675" indent="-268288"/>
            <a:r>
              <a:rPr lang="ru-RU" sz="2400" dirty="0">
                <a:solidFill>
                  <a:srgbClr val="002060"/>
                </a:solidFill>
              </a:rPr>
              <a:t>- справочные материалы, письменные заметки,</a:t>
            </a:r>
          </a:p>
          <a:p>
            <a:pPr marL="447675" indent="-268288"/>
            <a:r>
              <a:rPr lang="ru-RU" sz="2400" dirty="0">
                <a:solidFill>
                  <a:srgbClr val="002060"/>
                </a:solidFill>
              </a:rPr>
              <a:t>- иные средства хранения и передачи информации</a:t>
            </a:r>
          </a:p>
        </p:txBody>
      </p:sp>
      <p:grpSp>
        <p:nvGrpSpPr>
          <p:cNvPr id="4" name="Группа 10"/>
          <p:cNvGrpSpPr/>
          <p:nvPr/>
        </p:nvGrpSpPr>
        <p:grpSpPr>
          <a:xfrm>
            <a:off x="5148064" y="1419622"/>
            <a:ext cx="3286148" cy="2741374"/>
            <a:chOff x="6326103" y="2098638"/>
            <a:chExt cx="2878938" cy="2741374"/>
          </a:xfrm>
        </p:grpSpPr>
        <p:pic>
          <p:nvPicPr>
            <p:cNvPr id="5" name="Picture 2" descr="Картинки по запросу запрет фото видеосъемки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>
                      <a14:imgEffect>
                        <a14:backgroundRemoval t="4943" b="93916" l="10000" r="90000">
                          <a14:foregroundMark x1="48571" y1="5703" x2="52286" y2="4943"/>
                          <a14:foregroundMark x1="44857" y1="93916" x2="52000" y2="93916"/>
                          <a14:foregroundMark x1="63714" y1="39544" x2="69143" y2="48289"/>
                          <a14:foregroundMark x1="30571" y1="56274" x2="35429" y2="58555"/>
                          <a14:foregroundMark x1="47429" y1="37643" x2="54000" y2="35361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20330" y="2227276"/>
              <a:ext cx="1684711" cy="12659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Похожее изображение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BEBA8EAE-BF5A-486C-A8C5-ECC9F3942E4B}">
                  <a14:imgProps xmlns:a14="http://schemas.microsoft.com/office/drawing/2010/main">
                    <a14:imgLayer>
                      <a14:imgEffect>
                        <a14:backgroundRemoval t="10000" b="90000" l="10000" r="90000">
                          <a14:foregroundMark x1="28125" y1="26667" x2="73750" y2="70417"/>
                          <a14:foregroundMark x1="32083" y1="42917" x2="71250" y2="57917"/>
                          <a14:foregroundMark x1="71250" y1="57917" x2="71458" y2="59375"/>
                          <a14:foregroundMark x1="49792" y1="33750" x2="53125" y2="34583"/>
                          <a14:foregroundMark x1="63750" y1="35833" x2="68542" y2="36250"/>
                          <a14:foregroundMark x1="48542" y1="35208" x2="52292" y2="35000"/>
                          <a14:foregroundMark x1="42083" y1="47292" x2="50833" y2="58125"/>
                          <a14:foregroundMark x1="31667" y1="61458" x2="45208" y2="63542"/>
                          <a14:foregroundMark x1="45208" y1="63542" x2="67292" y2="62917"/>
                          <a14:foregroundMark x1="67292" y1="62917" x2="71458" y2="61250"/>
                          <a14:foregroundMark x1="38750" y1="55833" x2="56250" y2="54792"/>
                          <a14:foregroundMark x1="51875" y1="41875" x2="61042" y2="47292"/>
                          <a14:foregroundMark x1="52292" y1="45208" x2="58750" y2="51250"/>
                          <a14:foregroundMark x1="60000" y1="41667" x2="64375" y2="52708"/>
                          <a14:foregroundMark x1="31042" y1="51458" x2="60000" y2="49375"/>
                          <a14:foregroundMark x1="60000" y1="49375" x2="65417" y2="47500"/>
                          <a14:foregroundMark x1="66042" y1="44583" x2="33958" y2="58958"/>
                          <a14:foregroundMark x1="37292" y1="61458" x2="63333" y2="55833"/>
                          <a14:foregroundMark x1="42708" y1="64167" x2="64167" y2="61250"/>
                          <a14:foregroundMark x1="50452" y1="64945" x2="58750" y2="62917"/>
                          <a14:foregroundMark x1="48333" y1="60833" x2="57500" y2="58333"/>
                          <a14:foregroundMark x1="47708" y1="37083" x2="57500" y2="41875"/>
                          <a14:foregroundMark x1="57500" y1="41875" x2="58125" y2="41875"/>
                          <a14:foregroundMark x1="51458" y1="39583" x2="58125" y2="40417"/>
                          <a14:foregroundMark x1="45417" y1="63958" x2="56667" y2="63542"/>
                          <a14:foregroundMark x1="56667" y1="63542" x2="59583" y2="61667"/>
                          <a14:foregroundMark x1="43410" y1="65208" x2="42917" y2="65208"/>
                          <a14:foregroundMark x1="55417" y1="65208" x2="50285" y2="65208"/>
                          <a14:foregroundMark x1="52083" y1="65208" x2="58958" y2="63333"/>
                          <a14:foregroundMark x1="57500" y1="64167" x2="60000" y2="64792"/>
                          <a14:foregroundMark x1="43423" y1="65187" x2="41875" y2="65208"/>
                          <a14:foregroundMark x1="57083" y1="65000" x2="50359" y2="65092"/>
                          <a14:foregroundMark x1="50153" y1="65415" x2="55417" y2="65208"/>
                          <a14:foregroundMark x1="55417" y1="65208" x2="58125" y2="65208"/>
                          <a14:foregroundMark x1="58958" y1="65625" x2="49649" y2="66207"/>
                          <a14:foregroundMark x1="45208" y1="64167" x2="47500" y2="64167"/>
                          <a14:foregroundMark x1="46667" y1="65833" x2="46250" y2="65833"/>
                          <a14:foregroundMark x1="48125" y1="66042" x2="48125" y2="66042"/>
                          <a14:foregroundMark x1="64375" y1="35625" x2="68750" y2="35625"/>
                          <a14:backgroundMark x1="47596" y1="67292" x2="48958" y2="67292"/>
                          <a14:backgroundMark x1="42083" y1="67292" x2="47179" y2="67292"/>
                          <a14:backgroundMark x1="42708" y1="67083" x2="40417" y2="6708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26103" y="2098638"/>
              <a:ext cx="1523216" cy="1523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6" descr="Картинки по запросу instruction icon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BEBA8EAE-BF5A-486C-A8C5-ECC9F3942E4B}">
                  <a14:imgProps xmlns:a14="http://schemas.microsoft.com/office/drawing/2010/main">
                    <a14:imgLayer>
                      <a14:imgEffect>
                        <a14:backgroundRemoval t="10000" b="90000" l="10000" r="90000">
                          <a14:foregroundMark x1="32750" y1="37250" x2="30625" y2="51125"/>
                          <a14:foregroundMark x1="30625" y1="51125" x2="33375" y2="57875"/>
                          <a14:foregroundMark x1="33375" y1="57875" x2="51000" y2="62375"/>
                          <a14:foregroundMark x1="28000" y1="41375" x2="28250" y2="61250"/>
                          <a14:foregroundMark x1="30250" y1="59875" x2="33250" y2="57500"/>
                          <a14:foregroundMark x1="30500" y1="56875" x2="31750" y2="39500"/>
                          <a14:foregroundMark x1="30250" y1="50375" x2="31250" y2="43125"/>
                          <a14:foregroundMark x1="31250" y1="43125" x2="30500" y2="41375"/>
                          <a14:foregroundMark x1="30375" y1="39875" x2="30000" y2="38250"/>
                          <a14:foregroundMark x1="30375" y1="40375" x2="29625" y2="38125"/>
                          <a14:foregroundMark x1="32625" y1="38625" x2="39875" y2="53750"/>
                          <a14:foregroundMark x1="39875" y1="53750" x2="49500" y2="61375"/>
                          <a14:foregroundMark x1="29375" y1="62000" x2="55375" y2="43625"/>
                          <a14:foregroundMark x1="55375" y1="43625" x2="67625" y2="37500"/>
                          <a14:foregroundMark x1="34000" y1="37625" x2="34125" y2="54250"/>
                          <a14:foregroundMark x1="30875" y1="43625" x2="66750" y2="47875"/>
                          <a14:foregroundMark x1="37250" y1="45875" x2="44875" y2="44000"/>
                          <a14:foregroundMark x1="71375" y1="62250" x2="62000" y2="49625"/>
                          <a14:foregroundMark x1="62000" y1="49625" x2="51875" y2="41750"/>
                          <a14:foregroundMark x1="57750" y1="54000" x2="64500" y2="50125"/>
                          <a14:foregroundMark x1="50375" y1="62000" x2="56625" y2="60000"/>
                          <a14:foregroundMark x1="61500" y1="58500" x2="67125" y2="58250"/>
                          <a14:foregroundMark x1="69125" y1="59000" x2="70375" y2="38625"/>
                          <a14:foregroundMark x1="64375" y1="39125" x2="67500" y2="40000"/>
                          <a14:foregroundMark x1="67000" y1="40125" x2="66750" y2="49125"/>
                          <a14:foregroundMark x1="62500" y1="39375" x2="52250" y2="40750"/>
                          <a14:foregroundMark x1="52375" y1="54875" x2="53625" y2="58500"/>
                          <a14:foregroundMark x1="47625" y1="43625" x2="43000" y2="40000"/>
                          <a14:foregroundMark x1="69500" y1="38125" x2="70000" y2="40875"/>
                        </a14:backgroundRemoval>
                      </a14:imgEffect>
                      <a14:imgEffect>
                        <a14:saturation sat="4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67162" y="3357855"/>
              <a:ext cx="1482157" cy="148215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10" descr="Картинки по запросу запрет телефона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BEBA8EAE-BF5A-486C-A8C5-ECC9F3942E4B}">
                  <a14:imgProps xmlns:a14="http://schemas.microsoft.com/office/drawing/2010/main">
                    <a14:imgLayer>
                      <a14:imgEffect>
                        <a14:backgroundRemoval t="3385" b="93099" l="4297" r="94271">
                          <a14:foregroundMark x1="35417" y1="21354" x2="54167" y2="70052"/>
                          <a14:foregroundMark x1="54167" y1="70052" x2="63542" y2="80990"/>
                          <a14:foregroundMark x1="63542" y1="80990" x2="64974" y2="78906"/>
                          <a14:foregroundMark x1="21224" y1="77083" x2="27734" y2="69792"/>
                          <a14:foregroundMark x1="27734" y1="69792" x2="47396" y2="56771"/>
                          <a14:foregroundMark x1="47396" y1="56771" x2="80990" y2="20703"/>
                          <a14:foregroundMark x1="62630" y1="9766" x2="54688" y2="6510"/>
                          <a14:foregroundMark x1="54688" y1="6510" x2="39063" y2="6771"/>
                          <a14:foregroundMark x1="39063" y1="6771" x2="25130" y2="11068"/>
                          <a14:foregroundMark x1="25130" y1="11068" x2="24410" y2="11553"/>
                          <a14:foregroundMark x1="16238" y1="18765" x2="10286" y2="26823"/>
                          <a14:foregroundMark x1="10286" y1="26823" x2="5469" y2="40625"/>
                          <a14:foregroundMark x1="5469" y1="40625" x2="5599" y2="55599"/>
                          <a14:foregroundMark x1="5599" y1="55599" x2="7682" y2="62240"/>
                          <a14:foregroundMark x1="7682" y1="62240" x2="8854" y2="63932"/>
                          <a14:foregroundMark x1="7161" y1="56510" x2="9635" y2="35026"/>
                          <a14:foregroundMark x1="9635" y1="35026" x2="13021" y2="27214"/>
                          <a14:foregroundMark x1="13021" y1="27214" x2="23698" y2="17448"/>
                          <a14:foregroundMark x1="23698" y1="17448" x2="36719" y2="9896"/>
                          <a14:foregroundMark x1="36719" y1="9896" x2="52214" y2="7422"/>
                          <a14:foregroundMark x1="52214" y1="7422" x2="65495" y2="10417"/>
                          <a14:foregroundMark x1="65104" y1="7161" x2="53450" y2="4330"/>
                          <a14:foregroundMark x1="4297" y1="54688" x2="4297" y2="44922"/>
                          <a14:foregroundMark x1="7031" y1="50911" x2="13021" y2="71615"/>
                          <a14:foregroundMark x1="13021" y1="71615" x2="22526" y2="85417"/>
                          <a14:foregroundMark x1="50130" y1="92839" x2="77344" y2="85026"/>
                          <a14:foregroundMark x1="77344" y1="85026" x2="83984" y2="79427"/>
                          <a14:foregroundMark x1="83984" y1="79427" x2="94531" y2="50260"/>
                          <a14:foregroundMark x1="94531" y1="50260" x2="94401" y2="43229"/>
                          <a14:foregroundMark x1="94401" y1="43229" x2="88411" y2="28255"/>
                          <a14:foregroundMark x1="88411" y1="28255" x2="73698" y2="11849"/>
                          <a14:foregroundMark x1="73698" y1="11849" x2="62109" y2="9375"/>
                          <a14:foregroundMark x1="39453" y1="93620" x2="47005" y2="92448"/>
                          <a14:foregroundMark x1="47005" y1="92448" x2="59115" y2="93099"/>
                          <a14:foregroundMark x1="48177" y1="74609" x2="51953" y2="77865"/>
                          <a14:foregroundMark x1="52541" y1="4497" x2="53516" y2="4688"/>
                          <a14:foregroundMark x1="43750" y1="4688" x2="44922" y2="4475"/>
                          <a14:foregroundMark x1="52584" y1="3728" x2="52995" y2="3776"/>
                          <a14:backgroundMark x1="13672" y1="17448" x2="24349" y2="10156"/>
                          <a14:backgroundMark x1="16927" y1="17188" x2="20052" y2="14453"/>
                          <a14:backgroundMark x1="24349" y1="11458" x2="22917" y2="11458"/>
                          <a14:backgroundMark x1="45964" y1="2995" x2="50653" y2="3702"/>
                          <a14:backgroundMark x1="50391" y1="2474" x2="52865" y2="3385"/>
                          <a14:backgroundMark x1="52734" y1="3776" x2="52734" y2="3776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7745963" y="3482209"/>
              <a:ext cx="1233447" cy="123344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584775"/>
          </a:xfrm>
          <a:prstGeom prst="rect">
            <a:avLst/>
          </a:prstGeom>
          <a:solidFill>
            <a:schemeClr val="accent1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ru-RU" sz="3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УДАЛЕНИЕ С ЭКЗАМЕНА</a:t>
            </a:r>
          </a:p>
        </p:txBody>
      </p:sp>
      <p:sp>
        <p:nvSpPr>
          <p:cNvPr id="3" name="Объект 2"/>
          <p:cNvSpPr txBox="1">
            <a:spLocks/>
          </p:cNvSpPr>
          <p:nvPr/>
        </p:nvSpPr>
        <p:spPr>
          <a:xfrm>
            <a:off x="395536" y="2773499"/>
            <a:ext cx="8821644" cy="2160239"/>
          </a:xfrm>
          <a:prstGeom prst="rect">
            <a:avLst/>
          </a:prstGeom>
        </p:spPr>
        <p:txBody>
          <a:bodyPr>
            <a:normAutofit/>
          </a:bodyPr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Акт об удалении с экзамена составляется в Штабе  ППЭ в присутствии члена ГЭК, руководителя ППЭ, организатора. </a:t>
            </a:r>
          </a:p>
          <a:p>
            <a:pPr marL="457200" indent="-457200"/>
            <a:r>
              <a:rPr lang="ru-RU" sz="2400" b="1" spc="-1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ru-RU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дать</a:t>
            </a:r>
            <a:r>
              <a:rPr lang="ru-RU" sz="2400" b="1" spc="5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экзамен, с которого удален участник, можно будет в дополнительный период (сентябрь)</a:t>
            </a:r>
            <a:r>
              <a:rPr lang="ru-RU" sz="2400" b="1" spc="-10" dirty="0">
                <a:solidFill>
                  <a:srgbClr val="002060"/>
                </a:solidFill>
                <a:latin typeface="Cambria"/>
                <a:cs typeface="Cambria"/>
              </a:rPr>
              <a:t> 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60DAF37-D27C-4205-B05C-820199E205EB}"/>
              </a:ext>
            </a:extLst>
          </p:cNvPr>
          <p:cNvSpPr txBox="1"/>
          <p:nvPr/>
        </p:nvSpPr>
        <p:spPr>
          <a:xfrm>
            <a:off x="650364" y="951328"/>
            <a:ext cx="817010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600" b="0" i="0" u="none" strike="noStrike" baseline="0" dirty="0">
                <a:solidFill>
                  <a:srgbClr val="FF0000"/>
                </a:solidFill>
                <a:latin typeface="Arial" panose="020B0604020202020204" pitchFamily="34" charset="0"/>
              </a:rPr>
              <a:t>Лица, допустившие нарушение настоящего Порядка, удаляются с экзамена</a:t>
            </a:r>
            <a:endParaRPr lang="ru-RU" sz="1600" b="0" i="0" u="none" strike="noStrike" baseline="0" dirty="0">
              <a:latin typeface="Arial" panose="020B0604020202020204" pitchFamily="34" charset="0"/>
            </a:endParaRP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84AC3482-E786-4E3F-AB57-B39333EAE550}"/>
              </a:ext>
            </a:extLst>
          </p:cNvPr>
          <p:cNvSpPr/>
          <p:nvPr/>
        </p:nvSpPr>
        <p:spPr>
          <a:xfrm>
            <a:off x="755576" y="1407927"/>
            <a:ext cx="7632848" cy="116382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!!! 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Ст. КоАП ст.19.30 </a:t>
            </a:r>
            <a:r>
              <a:rPr lang="ru-RU" sz="1600" b="0" i="0" u="none" strike="noStrike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штрафа</a:t>
            </a:r>
          </a:p>
          <a:p>
            <a:pPr algn="ctr"/>
            <a:r>
              <a:rPr lang="ru-RU" sz="1600" b="0" i="0" u="none" strike="noStrike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 граждан в размере от 3 до 5 тысяч рублей; </a:t>
            </a:r>
          </a:p>
          <a:p>
            <a:pPr algn="ctr"/>
            <a:r>
              <a:rPr lang="ru-RU" sz="1600" b="0" i="0" u="none" strike="noStrike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должностных лиц - от 20 тысяч до 40 тысяч рублей; на юридических лиц - от 50 тысяч до 200 тысяч рублей.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584775"/>
          </a:xfrm>
          <a:prstGeom prst="rect">
            <a:avLst/>
          </a:prstGeom>
          <a:solidFill>
            <a:schemeClr val="accent1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ru-RU" sz="3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ДОСРОЧНОЕ ЗАВЕРШЕНИЕ ЭКЗАМЕНА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57158" y="1071552"/>
            <a:ext cx="850112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2400" dirty="0"/>
              <a:t> </a:t>
            </a:r>
            <a:r>
              <a:rPr lang="ru-RU" sz="2800" dirty="0">
                <a:solidFill>
                  <a:srgbClr val="002060"/>
                </a:solidFill>
              </a:rPr>
              <a:t>В случае если участник </a:t>
            </a:r>
            <a:r>
              <a:rPr lang="ru-RU" sz="2800" b="1" dirty="0">
                <a:solidFill>
                  <a:srgbClr val="002060"/>
                </a:solidFill>
              </a:rPr>
              <a:t>по состоянию здоровья</a:t>
            </a:r>
            <a:r>
              <a:rPr lang="ru-RU" sz="2800" dirty="0">
                <a:solidFill>
                  <a:srgbClr val="002060"/>
                </a:solidFill>
              </a:rPr>
              <a:t> или другим объективным причинам </a:t>
            </a:r>
            <a:r>
              <a:rPr lang="ru-RU" sz="2800" b="1" dirty="0">
                <a:solidFill>
                  <a:srgbClr val="002060"/>
                </a:solidFill>
              </a:rPr>
              <a:t>не может завершить выполнение работы</a:t>
            </a:r>
            <a:r>
              <a:rPr lang="ru-RU" sz="2800" dirty="0">
                <a:solidFill>
                  <a:srgbClr val="002060"/>
                </a:solidFill>
              </a:rPr>
              <a:t>, он </a:t>
            </a:r>
            <a:r>
              <a:rPr lang="ru-RU" sz="2800" dirty="0">
                <a:solidFill>
                  <a:srgbClr val="FF0000"/>
                </a:solidFill>
              </a:rPr>
              <a:t>ДОСРОЧНО</a:t>
            </a:r>
            <a:r>
              <a:rPr lang="ru-RU" sz="2800" dirty="0">
                <a:solidFill>
                  <a:srgbClr val="002060"/>
                </a:solidFill>
              </a:rPr>
              <a:t> покидает аудиторию. </a:t>
            </a:r>
          </a:p>
          <a:p>
            <a:endParaRPr lang="ru-RU" sz="2800" dirty="0">
              <a:solidFill>
                <a:srgbClr val="002060"/>
              </a:solidFill>
            </a:endParaRPr>
          </a:p>
          <a:p>
            <a:r>
              <a:rPr lang="ru-RU" sz="2800" dirty="0">
                <a:solidFill>
                  <a:srgbClr val="002060"/>
                </a:solidFill>
              </a:rPr>
              <a:t>Член ГЭК и медицинский работник составляют акт о досрочном завершении по объективным причинам.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584775"/>
          </a:xfrm>
          <a:prstGeom prst="rect">
            <a:avLst/>
          </a:prstGeom>
          <a:solidFill>
            <a:schemeClr val="accent1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ru-RU" sz="3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ОСОБЫЕ УСЛОВИЯ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42844" y="725091"/>
            <a:ext cx="885831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tx2"/>
                </a:solidFill>
              </a:rPr>
              <a:t>Обучающиеся с ОВЗ </a:t>
            </a:r>
          </a:p>
          <a:p>
            <a:pPr algn="ctr"/>
            <a:r>
              <a:rPr lang="ru-RU" sz="2400" dirty="0">
                <a:solidFill>
                  <a:schemeClr val="tx2"/>
                </a:solidFill>
              </a:rPr>
              <a:t>(при предъявлении копии рекомендаций ПМПК), </a:t>
            </a:r>
          </a:p>
          <a:p>
            <a:pPr algn="ctr"/>
            <a:r>
              <a:rPr lang="ru-RU" sz="2400" b="1" dirty="0">
                <a:solidFill>
                  <a:schemeClr val="tx2"/>
                </a:solidFill>
              </a:rPr>
              <a:t>обучающиеся - дети-инвалиды и инвалиды </a:t>
            </a:r>
          </a:p>
          <a:p>
            <a:pPr algn="ctr"/>
            <a:r>
              <a:rPr lang="ru-RU" sz="2400" dirty="0">
                <a:solidFill>
                  <a:schemeClr val="tx2"/>
                </a:solidFill>
              </a:rPr>
              <a:t>(при предъявлении оригинала или надлежащим образом заверенной копии справки, подтверждающей инвалидность) </a:t>
            </a:r>
          </a:p>
          <a:p>
            <a:pPr algn="ctr"/>
            <a:endParaRPr lang="ru-RU" sz="2400" dirty="0">
              <a:solidFill>
                <a:schemeClr val="tx2"/>
              </a:solidFill>
            </a:endParaRPr>
          </a:p>
          <a:p>
            <a:pPr algn="ctr"/>
            <a:r>
              <a:rPr lang="ru-RU" sz="2400" dirty="0">
                <a:solidFill>
                  <a:schemeClr val="tx2"/>
                </a:solidFill>
              </a:rPr>
              <a:t>при сдаче ГИА-9 году имеют право:</a:t>
            </a:r>
          </a:p>
          <a:p>
            <a:pPr algn="ctr"/>
            <a:r>
              <a:rPr lang="ru-RU" sz="2400" dirty="0">
                <a:solidFill>
                  <a:schemeClr val="tx2"/>
                </a:solidFill>
              </a:rPr>
              <a:t>- на увеличение продолжительности экзамена на 1,5 часа,</a:t>
            </a:r>
          </a:p>
          <a:p>
            <a:pPr algn="ctr"/>
            <a:r>
              <a:rPr lang="ru-RU" sz="2400" dirty="0">
                <a:solidFill>
                  <a:schemeClr val="tx2"/>
                </a:solidFill>
              </a:rPr>
              <a:t>- на создание специальных условий, учитывающих состояние здоровья, особенности психофизического развития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584775"/>
          </a:xfrm>
          <a:prstGeom prst="rect">
            <a:avLst/>
          </a:prstGeom>
          <a:solidFill>
            <a:schemeClr val="accent1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ru-RU" sz="3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РЕЗУЛЬТАТЫ ГИА</a:t>
            </a:r>
          </a:p>
        </p:txBody>
      </p:sp>
      <p:sp>
        <p:nvSpPr>
          <p:cNvPr id="5" name="object 6"/>
          <p:cNvSpPr txBox="1"/>
          <p:nvPr/>
        </p:nvSpPr>
        <p:spPr>
          <a:xfrm>
            <a:off x="214282" y="714362"/>
            <a:ext cx="8786874" cy="484235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9525" algn="just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solidFill>
                  <a:schemeClr val="tx2">
                    <a:lumMod val="75000"/>
                  </a:schemeClr>
                </a:solidFill>
                <a:latin typeface="+mn-lt"/>
                <a:cs typeface="Arial" pitchFamily="34" charset="0"/>
              </a:rPr>
              <a:t>При</a:t>
            </a:r>
            <a:r>
              <a:rPr sz="2400" b="1" dirty="0">
                <a:solidFill>
                  <a:schemeClr val="tx2">
                    <a:lumMod val="75000"/>
                  </a:schemeClr>
                </a:solidFill>
                <a:latin typeface="+mn-lt"/>
                <a:cs typeface="Arial" pitchFamily="34" charset="0"/>
              </a:rPr>
              <a:t> </a:t>
            </a:r>
            <a:r>
              <a:rPr sz="2400" b="1" spc="-5" dirty="0">
                <a:solidFill>
                  <a:schemeClr val="tx2">
                    <a:lumMod val="75000"/>
                  </a:schemeClr>
                </a:solidFill>
                <a:latin typeface="+mn-lt"/>
                <a:cs typeface="Arial" pitchFamily="34" charset="0"/>
              </a:rPr>
              <a:t>проведении</a:t>
            </a:r>
            <a:r>
              <a:rPr sz="2400" b="1" dirty="0">
                <a:solidFill>
                  <a:schemeClr val="tx2">
                    <a:lumMod val="75000"/>
                  </a:schemeClr>
                </a:solidFill>
                <a:latin typeface="+mn-lt"/>
                <a:cs typeface="Arial" pitchFamily="34" charset="0"/>
              </a:rPr>
              <a:t> </a:t>
            </a:r>
            <a:r>
              <a:rPr sz="2400" b="1" spc="-5" dirty="0">
                <a:solidFill>
                  <a:schemeClr val="tx2">
                    <a:lumMod val="75000"/>
                  </a:schemeClr>
                </a:solidFill>
                <a:latin typeface="+mn-lt"/>
                <a:cs typeface="Arial" pitchFamily="34" charset="0"/>
              </a:rPr>
              <a:t>ГИА-9</a:t>
            </a:r>
            <a:r>
              <a:rPr sz="2400" b="1" dirty="0">
                <a:solidFill>
                  <a:schemeClr val="tx2">
                    <a:lumMod val="75000"/>
                  </a:schemeClr>
                </a:solidFill>
                <a:latin typeface="+mn-lt"/>
                <a:cs typeface="Arial" pitchFamily="34" charset="0"/>
              </a:rPr>
              <a:t> </a:t>
            </a:r>
            <a:r>
              <a:rPr sz="2400" b="1" spc="-15" dirty="0">
                <a:solidFill>
                  <a:schemeClr val="tx2">
                    <a:lumMod val="75000"/>
                  </a:schemeClr>
                </a:solidFill>
                <a:latin typeface="+mn-lt"/>
                <a:cs typeface="Arial" pitchFamily="34" charset="0"/>
              </a:rPr>
              <a:t>используется</a:t>
            </a:r>
            <a:r>
              <a:rPr sz="2400" b="1" spc="-10" dirty="0">
                <a:solidFill>
                  <a:schemeClr val="tx2">
                    <a:lumMod val="75000"/>
                  </a:schemeClr>
                </a:solidFill>
                <a:latin typeface="+mn-lt"/>
                <a:cs typeface="Arial" pitchFamily="34" charset="0"/>
              </a:rPr>
              <a:t> </a:t>
            </a:r>
            <a:r>
              <a:rPr sz="2400" b="1" spc="-5" dirty="0">
                <a:solidFill>
                  <a:schemeClr val="tx2">
                    <a:lumMod val="75000"/>
                  </a:schemeClr>
                </a:solidFill>
                <a:latin typeface="+mn-lt"/>
                <a:cs typeface="Arial" pitchFamily="34" charset="0"/>
              </a:rPr>
              <a:t>пятибалльная </a:t>
            </a:r>
            <a:r>
              <a:rPr sz="2400" b="1" spc="-515" dirty="0">
                <a:solidFill>
                  <a:schemeClr val="tx2">
                    <a:lumMod val="75000"/>
                  </a:schemeClr>
                </a:solidFill>
                <a:latin typeface="+mn-lt"/>
                <a:cs typeface="Arial" pitchFamily="34" charset="0"/>
              </a:rPr>
              <a:t> </a:t>
            </a:r>
            <a:r>
              <a:rPr sz="2400" b="1" spc="-10" dirty="0">
                <a:solidFill>
                  <a:schemeClr val="tx2">
                    <a:lumMod val="75000"/>
                  </a:schemeClr>
                </a:solidFill>
                <a:latin typeface="+mn-lt"/>
                <a:cs typeface="Arial" pitchFamily="34" charset="0"/>
              </a:rPr>
              <a:t>система</a:t>
            </a:r>
            <a:r>
              <a:rPr sz="2400" b="1" spc="-20" dirty="0">
                <a:solidFill>
                  <a:schemeClr val="tx2">
                    <a:lumMod val="75000"/>
                  </a:schemeClr>
                </a:solidFill>
                <a:latin typeface="+mn-lt"/>
                <a:cs typeface="Arial" pitchFamily="34" charset="0"/>
              </a:rPr>
              <a:t> </a:t>
            </a:r>
            <a:r>
              <a:rPr sz="2400" b="1" spc="-5" dirty="0" err="1">
                <a:solidFill>
                  <a:schemeClr val="tx2">
                    <a:lumMod val="75000"/>
                  </a:schemeClr>
                </a:solidFill>
                <a:latin typeface="+mn-lt"/>
                <a:cs typeface="Arial" pitchFamily="34" charset="0"/>
              </a:rPr>
              <a:t>оценки</a:t>
            </a:r>
            <a:r>
              <a:rPr sz="2400" b="1" spc="-5" dirty="0">
                <a:solidFill>
                  <a:schemeClr val="tx2">
                    <a:lumMod val="75000"/>
                  </a:schemeClr>
                </a:solidFill>
                <a:latin typeface="+mn-lt"/>
                <a:cs typeface="Arial" pitchFamily="34" charset="0"/>
              </a:rPr>
              <a:t>.</a:t>
            </a:r>
            <a:endParaRPr lang="ru-RU" sz="2400" b="1" dirty="0">
              <a:solidFill>
                <a:schemeClr val="tx2">
                  <a:lumMod val="75000"/>
                </a:schemeClr>
              </a:solidFill>
              <a:latin typeface="+mn-lt"/>
              <a:cs typeface="Arial" pitchFamily="34" charset="0"/>
            </a:endParaRPr>
          </a:p>
          <a:p>
            <a:pPr marL="12700" marR="9525" algn="just">
              <a:lnSpc>
                <a:spcPct val="100000"/>
              </a:lnSpc>
              <a:spcBef>
                <a:spcPts val="100"/>
              </a:spcBef>
            </a:pPr>
            <a:endParaRPr lang="ru-RU" sz="2400" b="1" spc="-5" dirty="0">
              <a:solidFill>
                <a:schemeClr val="tx2">
                  <a:lumMod val="75000"/>
                </a:schemeClr>
              </a:solidFill>
              <a:latin typeface="+mn-lt"/>
              <a:cs typeface="Arial" pitchFamily="34" charset="0"/>
            </a:endParaRPr>
          </a:p>
          <a:p>
            <a:pPr marL="12700" marR="9525" algn="just">
              <a:lnSpc>
                <a:spcPct val="100000"/>
              </a:lnSpc>
              <a:spcBef>
                <a:spcPts val="100"/>
              </a:spcBef>
            </a:pPr>
            <a:r>
              <a:rPr lang="ru-RU" sz="2400" b="1" spc="-5" dirty="0">
                <a:solidFill>
                  <a:schemeClr val="tx2">
                    <a:lumMod val="75000"/>
                  </a:schemeClr>
                </a:solidFill>
                <a:latin typeface="+mn-lt"/>
                <a:cs typeface="Arial" pitchFamily="34" charset="0"/>
              </a:rPr>
              <a:t>О</a:t>
            </a:r>
            <a:r>
              <a:rPr sz="2400" b="1" spc="-5" dirty="0" err="1">
                <a:solidFill>
                  <a:schemeClr val="tx2">
                    <a:lumMod val="75000"/>
                  </a:schemeClr>
                </a:solidFill>
                <a:latin typeface="+mn-lt"/>
                <a:cs typeface="Arial" pitchFamily="34" charset="0"/>
              </a:rPr>
              <a:t>тветы</a:t>
            </a:r>
            <a:r>
              <a:rPr sz="2400" b="1" dirty="0">
                <a:solidFill>
                  <a:schemeClr val="tx2">
                    <a:lumMod val="75000"/>
                  </a:schemeClr>
                </a:solidFill>
                <a:latin typeface="+mn-lt"/>
                <a:cs typeface="Arial" pitchFamily="34" charset="0"/>
              </a:rPr>
              <a:t> на</a:t>
            </a:r>
            <a:r>
              <a:rPr sz="2400" b="1" spc="5" dirty="0">
                <a:solidFill>
                  <a:schemeClr val="tx2">
                    <a:lumMod val="75000"/>
                  </a:schemeClr>
                </a:solidFill>
                <a:latin typeface="+mn-lt"/>
                <a:cs typeface="Arial" pitchFamily="34" charset="0"/>
              </a:rPr>
              <a:t> </a:t>
            </a:r>
            <a:r>
              <a:rPr sz="2400" b="1" spc="-5" dirty="0">
                <a:solidFill>
                  <a:schemeClr val="tx2">
                    <a:lumMod val="75000"/>
                  </a:schemeClr>
                </a:solidFill>
                <a:latin typeface="+mn-lt"/>
                <a:cs typeface="Arial" pitchFamily="34" charset="0"/>
              </a:rPr>
              <a:t>задания</a:t>
            </a:r>
            <a:r>
              <a:rPr sz="2400" b="1" spc="520" dirty="0">
                <a:solidFill>
                  <a:schemeClr val="tx2">
                    <a:lumMod val="75000"/>
                  </a:schemeClr>
                </a:solidFill>
                <a:latin typeface="+mn-lt"/>
                <a:cs typeface="Arial" pitchFamily="34" charset="0"/>
              </a:rPr>
              <a:t> </a:t>
            </a:r>
            <a:r>
              <a:rPr sz="2400" b="1" spc="-5" dirty="0">
                <a:solidFill>
                  <a:schemeClr val="tx2">
                    <a:lumMod val="75000"/>
                  </a:schemeClr>
                </a:solidFill>
                <a:latin typeface="+mn-lt"/>
                <a:cs typeface="Arial" pitchFamily="34" charset="0"/>
              </a:rPr>
              <a:t>первой </a:t>
            </a:r>
            <a:r>
              <a:rPr sz="2400" b="1" dirty="0">
                <a:solidFill>
                  <a:schemeClr val="tx2">
                    <a:lumMod val="75000"/>
                  </a:schemeClr>
                </a:solidFill>
                <a:latin typeface="+mn-lt"/>
                <a:cs typeface="Arial" pitchFamily="34" charset="0"/>
              </a:rPr>
              <a:t> </a:t>
            </a:r>
            <a:r>
              <a:rPr sz="2400" b="1" dirty="0" err="1">
                <a:solidFill>
                  <a:schemeClr val="tx2">
                    <a:lumMod val="75000"/>
                  </a:schemeClr>
                </a:solidFill>
                <a:latin typeface="+mn-lt"/>
                <a:cs typeface="Arial" pitchFamily="34" charset="0"/>
              </a:rPr>
              <a:t>части</a:t>
            </a:r>
            <a:r>
              <a:rPr sz="2400" b="1" spc="5" dirty="0">
                <a:solidFill>
                  <a:schemeClr val="tx2">
                    <a:lumMod val="75000"/>
                  </a:schemeClr>
                </a:solidFill>
                <a:latin typeface="+mn-lt"/>
                <a:cs typeface="Arial" pitchFamily="34" charset="0"/>
              </a:rPr>
              <a:t> </a:t>
            </a:r>
            <a:r>
              <a:rPr sz="2400" b="1" spc="-5" dirty="0" err="1">
                <a:solidFill>
                  <a:schemeClr val="tx2">
                    <a:lumMod val="75000"/>
                  </a:schemeClr>
                </a:solidFill>
                <a:latin typeface="+mn-lt"/>
                <a:cs typeface="Arial" pitchFamily="34" charset="0"/>
              </a:rPr>
              <a:t>экзаменационной</a:t>
            </a:r>
            <a:r>
              <a:rPr lang="ru-RU" sz="2400" b="1" spc="-5" dirty="0">
                <a:solidFill>
                  <a:schemeClr val="tx2">
                    <a:lumMod val="75000"/>
                  </a:schemeClr>
                </a:solidFill>
                <a:latin typeface="+mn-lt"/>
                <a:cs typeface="Arial" pitchFamily="34" charset="0"/>
              </a:rPr>
              <a:t> </a:t>
            </a:r>
            <a:r>
              <a:rPr sz="2400" b="1" spc="-5" dirty="0" err="1">
                <a:solidFill>
                  <a:schemeClr val="tx2">
                    <a:lumMod val="75000"/>
                  </a:schemeClr>
                </a:solidFill>
                <a:latin typeface="+mn-lt"/>
                <a:cs typeface="Arial" pitchFamily="34" charset="0"/>
              </a:rPr>
              <a:t>работы</a:t>
            </a:r>
            <a:r>
              <a:rPr sz="2400" b="1" dirty="0">
                <a:solidFill>
                  <a:schemeClr val="tx2">
                    <a:lumMod val="75000"/>
                  </a:schemeClr>
                </a:solidFill>
                <a:latin typeface="+mn-lt"/>
                <a:cs typeface="Arial" pitchFamily="34" charset="0"/>
              </a:rPr>
              <a:t> </a:t>
            </a:r>
            <a:r>
              <a:rPr sz="2400" b="1" spc="-10" dirty="0">
                <a:solidFill>
                  <a:schemeClr val="tx2">
                    <a:lumMod val="75000"/>
                  </a:schemeClr>
                </a:solidFill>
                <a:latin typeface="+mn-lt"/>
                <a:cs typeface="Arial" pitchFamily="34" charset="0"/>
              </a:rPr>
              <a:t>проверяются </a:t>
            </a:r>
            <a:r>
              <a:rPr sz="2400" b="1" spc="-5" dirty="0">
                <a:solidFill>
                  <a:schemeClr val="tx2">
                    <a:lumMod val="75000"/>
                  </a:schemeClr>
                </a:solidFill>
                <a:latin typeface="+mn-lt"/>
                <a:cs typeface="Arial" pitchFamily="34" charset="0"/>
              </a:rPr>
              <a:t> </a:t>
            </a:r>
            <a:r>
              <a:rPr sz="2400" b="1" spc="-10" dirty="0">
                <a:solidFill>
                  <a:schemeClr val="tx2">
                    <a:lumMod val="75000"/>
                  </a:schemeClr>
                </a:solidFill>
                <a:latin typeface="+mn-lt"/>
                <a:cs typeface="Arial" pitchFamily="34" charset="0"/>
              </a:rPr>
              <a:t>автоматизированно.</a:t>
            </a:r>
            <a:endParaRPr sz="2400" b="1" dirty="0">
              <a:solidFill>
                <a:schemeClr val="tx2">
                  <a:lumMod val="75000"/>
                </a:schemeClr>
              </a:solidFill>
              <a:latin typeface="+mn-lt"/>
              <a:cs typeface="Arial" pitchFamily="34" charset="0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ru-RU" sz="2400" b="1" spc="-5" dirty="0">
              <a:solidFill>
                <a:schemeClr val="tx2">
                  <a:lumMod val="75000"/>
                </a:schemeClr>
              </a:solidFill>
              <a:latin typeface="+mn-lt"/>
              <a:cs typeface="Arial" pitchFamily="34" charset="0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 dirty="0" err="1">
                <a:solidFill>
                  <a:schemeClr val="tx2">
                    <a:lumMod val="75000"/>
                  </a:schemeClr>
                </a:solidFill>
                <a:latin typeface="+mn-lt"/>
                <a:cs typeface="Arial" pitchFamily="34" charset="0"/>
              </a:rPr>
              <a:t>Ответы</a:t>
            </a:r>
            <a:r>
              <a:rPr sz="2400" b="1" dirty="0">
                <a:solidFill>
                  <a:schemeClr val="tx2">
                    <a:lumMod val="75000"/>
                  </a:schemeClr>
                </a:solidFill>
                <a:latin typeface="+mn-lt"/>
                <a:cs typeface="Arial" pitchFamily="34" charset="0"/>
              </a:rPr>
              <a:t> на</a:t>
            </a:r>
            <a:r>
              <a:rPr sz="2400" b="1" spc="5" dirty="0">
                <a:solidFill>
                  <a:schemeClr val="tx2">
                    <a:lumMod val="75000"/>
                  </a:schemeClr>
                </a:solidFill>
                <a:latin typeface="+mn-lt"/>
                <a:cs typeface="Arial" pitchFamily="34" charset="0"/>
              </a:rPr>
              <a:t> </a:t>
            </a:r>
            <a:r>
              <a:rPr sz="2400" b="1" spc="-5" dirty="0">
                <a:solidFill>
                  <a:schemeClr val="tx2">
                    <a:lumMod val="75000"/>
                  </a:schemeClr>
                </a:solidFill>
                <a:latin typeface="+mn-lt"/>
                <a:cs typeface="Arial" pitchFamily="34" charset="0"/>
              </a:rPr>
              <a:t>задания</a:t>
            </a:r>
            <a:r>
              <a:rPr sz="2400" b="1" dirty="0">
                <a:solidFill>
                  <a:schemeClr val="tx2">
                    <a:lumMod val="75000"/>
                  </a:schemeClr>
                </a:solidFill>
                <a:latin typeface="+mn-lt"/>
                <a:cs typeface="Arial" pitchFamily="34" charset="0"/>
              </a:rPr>
              <a:t> </a:t>
            </a:r>
            <a:r>
              <a:rPr sz="2400" b="1" spc="-15" dirty="0">
                <a:solidFill>
                  <a:schemeClr val="tx2">
                    <a:lumMod val="75000"/>
                  </a:schemeClr>
                </a:solidFill>
                <a:latin typeface="+mn-lt"/>
                <a:cs typeface="Arial" pitchFamily="34" charset="0"/>
              </a:rPr>
              <a:t>второй</a:t>
            </a:r>
            <a:r>
              <a:rPr sz="2400" b="1" spc="-10" dirty="0">
                <a:solidFill>
                  <a:schemeClr val="tx2">
                    <a:lumMod val="75000"/>
                  </a:schemeClr>
                </a:solidFill>
                <a:latin typeface="+mn-lt"/>
                <a:cs typeface="Arial" pitchFamily="34" charset="0"/>
              </a:rPr>
              <a:t> </a:t>
            </a:r>
            <a:r>
              <a:rPr sz="2400" b="1" dirty="0" err="1">
                <a:solidFill>
                  <a:schemeClr val="tx2">
                    <a:lumMod val="75000"/>
                  </a:schemeClr>
                </a:solidFill>
                <a:latin typeface="+mn-lt"/>
                <a:cs typeface="Arial" pitchFamily="34" charset="0"/>
              </a:rPr>
              <a:t>части</a:t>
            </a:r>
            <a:r>
              <a:rPr sz="2400" b="1" spc="5" dirty="0">
                <a:solidFill>
                  <a:schemeClr val="tx2">
                    <a:lumMod val="75000"/>
                  </a:schemeClr>
                </a:solidFill>
                <a:latin typeface="+mn-lt"/>
                <a:cs typeface="Arial" pitchFamily="34" charset="0"/>
              </a:rPr>
              <a:t> </a:t>
            </a:r>
            <a:r>
              <a:rPr sz="2400" b="1" spc="-15" dirty="0">
                <a:solidFill>
                  <a:schemeClr val="tx2">
                    <a:lumMod val="75000"/>
                  </a:schemeClr>
                </a:solidFill>
                <a:latin typeface="+mn-lt"/>
                <a:cs typeface="Arial" pitchFamily="34" charset="0"/>
              </a:rPr>
              <a:t>ОГЭ</a:t>
            </a:r>
            <a:r>
              <a:rPr sz="2400" b="1" spc="-10" dirty="0">
                <a:solidFill>
                  <a:schemeClr val="tx2">
                    <a:lumMod val="75000"/>
                  </a:schemeClr>
                </a:solidFill>
                <a:latin typeface="+mn-lt"/>
                <a:cs typeface="Arial" pitchFamily="34" charset="0"/>
              </a:rPr>
              <a:t> проверяются </a:t>
            </a:r>
            <a:r>
              <a:rPr sz="2400" b="1" spc="-515" dirty="0">
                <a:solidFill>
                  <a:schemeClr val="tx2">
                    <a:lumMod val="75000"/>
                  </a:schemeClr>
                </a:solidFill>
                <a:latin typeface="+mn-lt"/>
                <a:cs typeface="Arial" pitchFamily="34" charset="0"/>
              </a:rPr>
              <a:t> </a:t>
            </a:r>
            <a:r>
              <a:rPr sz="2400" b="1" spc="-10" dirty="0">
                <a:solidFill>
                  <a:schemeClr val="tx2">
                    <a:lumMod val="75000"/>
                  </a:schemeClr>
                </a:solidFill>
                <a:latin typeface="+mn-lt"/>
                <a:cs typeface="Arial" pitchFamily="34" charset="0"/>
              </a:rPr>
              <a:t>экспертами</a:t>
            </a:r>
            <a:r>
              <a:rPr sz="2400" b="1" spc="-15" dirty="0">
                <a:solidFill>
                  <a:schemeClr val="tx2">
                    <a:lumMod val="75000"/>
                  </a:schemeClr>
                </a:solidFill>
                <a:latin typeface="+mn-lt"/>
                <a:cs typeface="Arial" pitchFamily="34" charset="0"/>
              </a:rPr>
              <a:t> </a:t>
            </a:r>
            <a:r>
              <a:rPr sz="2400" b="1" spc="-5" dirty="0">
                <a:solidFill>
                  <a:schemeClr val="tx2">
                    <a:lumMod val="75000"/>
                  </a:schemeClr>
                </a:solidFill>
                <a:latin typeface="+mn-lt"/>
                <a:cs typeface="Arial" pitchFamily="34" charset="0"/>
              </a:rPr>
              <a:t>предметных</a:t>
            </a:r>
            <a:r>
              <a:rPr sz="2400" b="1" spc="-10" dirty="0">
                <a:solidFill>
                  <a:schemeClr val="tx2">
                    <a:lumMod val="75000"/>
                  </a:schemeClr>
                </a:solidFill>
                <a:latin typeface="+mn-lt"/>
                <a:cs typeface="Arial" pitchFamily="34" charset="0"/>
              </a:rPr>
              <a:t> </a:t>
            </a:r>
            <a:r>
              <a:rPr sz="2400" b="1" spc="-10" dirty="0" err="1">
                <a:solidFill>
                  <a:schemeClr val="tx2">
                    <a:lumMod val="75000"/>
                  </a:schemeClr>
                </a:solidFill>
                <a:latin typeface="+mn-lt"/>
                <a:cs typeface="Arial" pitchFamily="34" charset="0"/>
              </a:rPr>
              <a:t>комиссий</a:t>
            </a:r>
            <a:r>
              <a:rPr sz="2400" b="1" spc="-10" dirty="0">
                <a:solidFill>
                  <a:schemeClr val="tx2">
                    <a:lumMod val="75000"/>
                  </a:schemeClr>
                </a:solidFill>
                <a:latin typeface="+mn-lt"/>
                <a:cs typeface="Arial" pitchFamily="34" charset="0"/>
              </a:rPr>
              <a:t>.</a:t>
            </a:r>
            <a:r>
              <a:rPr lang="ru-RU" sz="2400" b="1" spc="-40" dirty="0">
                <a:solidFill>
                  <a:schemeClr val="tx2">
                    <a:lumMod val="75000"/>
                  </a:schemeClr>
                </a:solidFill>
                <a:latin typeface="+mn-lt"/>
                <a:cs typeface="Arial" pitchFamily="34" charset="0"/>
              </a:rPr>
              <a:t> 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  <a:buFontTx/>
              <a:buChar char="-"/>
            </a:pPr>
            <a:endParaRPr lang="ru-RU" sz="2400" b="1" spc="-40" dirty="0">
              <a:solidFill>
                <a:schemeClr val="tx2">
                  <a:lumMod val="75000"/>
                </a:schemeClr>
              </a:solidFill>
              <a:latin typeface="+mn-lt"/>
              <a:cs typeface="Arial" pitchFamily="34" charset="0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2400" b="1" spc="-40" dirty="0">
                <a:solidFill>
                  <a:schemeClr val="tx2">
                    <a:lumMod val="75000"/>
                  </a:schemeClr>
                </a:solidFill>
                <a:latin typeface="+mn-lt"/>
                <a:cs typeface="Arial" pitchFamily="34" charset="0"/>
              </a:rPr>
              <a:t>Ответы на все задания ГВЭ </a:t>
            </a:r>
            <a:r>
              <a:rPr lang="ru-RU" sz="2400" b="1" spc="-10" dirty="0">
                <a:solidFill>
                  <a:schemeClr val="tx2">
                    <a:lumMod val="75000"/>
                  </a:schemeClr>
                </a:solidFill>
                <a:latin typeface="+mn-lt"/>
                <a:cs typeface="Arial" pitchFamily="34" charset="0"/>
              </a:rPr>
              <a:t>проверяются </a:t>
            </a:r>
            <a:r>
              <a:rPr lang="ru-RU" sz="2400" b="1" spc="-515" dirty="0">
                <a:solidFill>
                  <a:schemeClr val="tx2">
                    <a:lumMod val="75000"/>
                  </a:schemeClr>
                </a:solidFill>
                <a:latin typeface="+mn-lt"/>
                <a:cs typeface="Arial" pitchFamily="34" charset="0"/>
              </a:rPr>
              <a:t> </a:t>
            </a:r>
            <a:r>
              <a:rPr lang="ru-RU" sz="2400" b="1" spc="-10" dirty="0">
                <a:solidFill>
                  <a:schemeClr val="tx2">
                    <a:lumMod val="75000"/>
                  </a:schemeClr>
                </a:solidFill>
                <a:latin typeface="+mn-lt"/>
                <a:cs typeface="Arial" pitchFamily="34" charset="0"/>
              </a:rPr>
              <a:t>экспертами</a:t>
            </a:r>
            <a:r>
              <a:rPr lang="ru-RU" sz="2400" b="1" spc="-15" dirty="0">
                <a:solidFill>
                  <a:schemeClr val="tx2">
                    <a:lumMod val="75000"/>
                  </a:schemeClr>
                </a:solidFill>
                <a:latin typeface="+mn-lt"/>
                <a:cs typeface="Arial" pitchFamily="34" charset="0"/>
              </a:rPr>
              <a:t> </a:t>
            </a:r>
            <a:r>
              <a:rPr lang="ru-RU" sz="2400" b="1" spc="-5" dirty="0">
                <a:solidFill>
                  <a:schemeClr val="tx2">
                    <a:lumMod val="75000"/>
                  </a:schemeClr>
                </a:solidFill>
                <a:latin typeface="+mn-lt"/>
                <a:cs typeface="Arial" pitchFamily="34" charset="0"/>
              </a:rPr>
              <a:t>предметных</a:t>
            </a:r>
            <a:r>
              <a:rPr lang="ru-RU" sz="2400" b="1" spc="-10" dirty="0">
                <a:solidFill>
                  <a:schemeClr val="tx2">
                    <a:lumMod val="75000"/>
                  </a:schemeClr>
                </a:solidFill>
                <a:latin typeface="+mn-lt"/>
                <a:cs typeface="Arial" pitchFamily="34" charset="0"/>
              </a:rPr>
              <a:t> комиссий.</a:t>
            </a:r>
            <a:r>
              <a:rPr lang="ru-RU" sz="2400" b="1" spc="-40" dirty="0">
                <a:solidFill>
                  <a:schemeClr val="tx2">
                    <a:lumMod val="75000"/>
                  </a:schemeClr>
                </a:solidFill>
                <a:latin typeface="+mn-lt"/>
                <a:cs typeface="Arial" pitchFamily="34" charset="0"/>
              </a:rPr>
              <a:t> 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ru-RU" sz="2000" b="1" spc="-40" dirty="0">
              <a:solidFill>
                <a:srgbClr val="002060"/>
              </a:solidFill>
              <a:latin typeface="Cambria"/>
              <a:cs typeface="Cambria"/>
            </a:endParaRPr>
          </a:p>
          <a:p>
            <a:pPr marL="12700" marR="6350" algn="just">
              <a:lnSpc>
                <a:spcPct val="100000"/>
              </a:lnSpc>
            </a:pPr>
            <a:endParaRPr sz="2400" dirty="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584775"/>
          </a:xfrm>
          <a:prstGeom prst="rect">
            <a:avLst/>
          </a:prstGeom>
          <a:solidFill>
            <a:schemeClr val="accent1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ru-RU" sz="3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РЕЗУЛЬТАТЫ ГИА</a:t>
            </a:r>
          </a:p>
        </p:txBody>
      </p:sp>
      <p:sp>
        <p:nvSpPr>
          <p:cNvPr id="3" name="object 5"/>
          <p:cNvSpPr txBox="1"/>
          <p:nvPr/>
        </p:nvSpPr>
        <p:spPr>
          <a:xfrm>
            <a:off x="214283" y="1047750"/>
            <a:ext cx="8495606" cy="145937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580"/>
              </a:spcBef>
            </a:pPr>
            <a:r>
              <a:rPr lang="ru-RU" sz="2000" b="1" dirty="0">
                <a:solidFill>
                  <a:srgbClr val="002060"/>
                </a:solidFill>
                <a:latin typeface="+mn-lt"/>
                <a:cs typeface="Cambria"/>
              </a:rPr>
              <a:t>ПЕРЕСДАЧА: </a:t>
            </a:r>
          </a:p>
          <a:p>
            <a:pPr marL="12700" marR="5080" algn="just">
              <a:lnSpc>
                <a:spcPct val="100000"/>
              </a:lnSpc>
              <a:spcBef>
                <a:spcPts val="580"/>
              </a:spcBef>
              <a:buFont typeface="Wingdings" pitchFamily="2" charset="2"/>
              <a:buChar char="Ø"/>
            </a:pPr>
            <a:r>
              <a:rPr lang="ru-RU" sz="2000" spc="5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Неудовлетверительный</a:t>
            </a:r>
            <a:r>
              <a:rPr lang="ru-RU" sz="2000" spc="5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результат </a:t>
            </a:r>
            <a:r>
              <a:rPr sz="2000" b="1" spc="5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не</a:t>
            </a:r>
            <a:r>
              <a:rPr sz="2000" b="1" spc="5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более </a:t>
            </a:r>
            <a:r>
              <a:rPr sz="2000" b="1" spc="-5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чем по </a:t>
            </a:r>
            <a:r>
              <a:rPr sz="2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двум</a:t>
            </a:r>
            <a:r>
              <a:rPr sz="2000" b="1" spc="19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000" b="1" spc="-5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учебным</a:t>
            </a:r>
            <a:r>
              <a:rPr sz="2000" b="1" spc="185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000" b="1" spc="-5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предметам</a:t>
            </a:r>
            <a:r>
              <a:rPr lang="ru-RU" sz="2000" b="1" spc="-5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- </a:t>
            </a:r>
            <a:r>
              <a:rPr lang="ru-RU" sz="2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 резервные сроки основного периода.</a:t>
            </a:r>
          </a:p>
          <a:p>
            <a:pPr marL="12700" marR="5080" algn="just">
              <a:lnSpc>
                <a:spcPct val="100000"/>
              </a:lnSpc>
              <a:spcBef>
                <a:spcPts val="580"/>
              </a:spcBef>
            </a:pPr>
            <a:endParaRPr sz="2400" dirty="0">
              <a:solidFill>
                <a:srgbClr val="002060"/>
              </a:solidFill>
              <a:latin typeface="Cambria"/>
              <a:cs typeface="Cambria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2844" y="2857502"/>
            <a:ext cx="871543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5080" indent="350520" algn="just">
              <a:spcBef>
                <a:spcPts val="100"/>
              </a:spcBef>
              <a:buFont typeface="Wingdings" pitchFamily="2" charset="2"/>
              <a:buChar char="Ø"/>
            </a:pPr>
            <a:r>
              <a:rPr lang="ru-RU" sz="2000" spc="-15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Неудовлетворительные </a:t>
            </a:r>
            <a:r>
              <a:rPr lang="ru-RU" sz="2000" spc="-1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spc="-35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результаты</a:t>
            </a:r>
            <a:r>
              <a:rPr lang="ru-RU" sz="2000" spc="-3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более</a:t>
            </a:r>
            <a:r>
              <a:rPr lang="ru-RU" sz="2000" b="1" spc="5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чем</a:t>
            </a:r>
            <a:r>
              <a:rPr lang="ru-RU" sz="2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</a:t>
            </a:r>
            <a:r>
              <a:rPr lang="ru-RU" sz="2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двум</a:t>
            </a:r>
            <a:r>
              <a:rPr lang="ru-RU" sz="2000" b="1" spc="5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учебным</a:t>
            </a:r>
            <a:r>
              <a:rPr lang="ru-RU" sz="2000" b="1" spc="515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предметам</a:t>
            </a:r>
            <a:r>
              <a:rPr lang="ru-RU" sz="2000" spc="-5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либо</a:t>
            </a:r>
            <a:r>
              <a:rPr lang="ru-RU" sz="2000" spc="5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spc="-5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получившим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spc="-1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повторно</a:t>
            </a:r>
            <a:r>
              <a:rPr lang="ru-RU" sz="2000" spc="-5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spc="-15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неудовлетворительный </a:t>
            </a:r>
            <a:r>
              <a:rPr lang="ru-RU" sz="2000" spc="-1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spc="-4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результат</a:t>
            </a:r>
            <a:r>
              <a:rPr lang="ru-RU" sz="2000" spc="-35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spc="-5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spc="-25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одному</a:t>
            </a:r>
            <a:r>
              <a:rPr lang="ru-RU" sz="2000" spc="-2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spc="-5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из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spc="-5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этих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spc="-1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предметов</a:t>
            </a:r>
            <a:r>
              <a:rPr lang="ru-RU" sz="2000" spc="-5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 резервные сроки - </a:t>
            </a:r>
            <a:r>
              <a:rPr lang="ru-RU" sz="2000" spc="5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 дополнительный период (сентябрь)</a:t>
            </a:r>
            <a:r>
              <a:rPr lang="ru-RU" sz="2000" b="1" spc="-35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584775"/>
          </a:xfrm>
          <a:prstGeom prst="rect">
            <a:avLst/>
          </a:prstGeom>
          <a:solidFill>
            <a:schemeClr val="accent1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ru-RU" sz="3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ИТОГОВЫЕ ОТМЕТКИ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42844" y="785800"/>
            <a:ext cx="8786842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000" dirty="0">
              <a:solidFill>
                <a:srgbClr val="002060"/>
              </a:solidFill>
            </a:endParaRPr>
          </a:p>
          <a:p>
            <a:pPr algn="ctr"/>
            <a:endParaRPr lang="ru-RU" sz="2000" dirty="0">
              <a:solidFill>
                <a:srgbClr val="002060"/>
              </a:solidFill>
            </a:endParaRPr>
          </a:p>
          <a:p>
            <a:pPr algn="ctr"/>
            <a:r>
              <a:rPr lang="ru-RU" sz="2000" dirty="0">
                <a:solidFill>
                  <a:srgbClr val="002060"/>
                </a:solidFill>
              </a:rPr>
              <a:t>Удовлетворительные результаты государственной итоговой аттестации по </a:t>
            </a:r>
            <a:r>
              <a:rPr lang="ru-RU" sz="2000" b="1" dirty="0">
                <a:solidFill>
                  <a:srgbClr val="002060"/>
                </a:solidFill>
              </a:rPr>
              <a:t>ВСЕМ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b="1" dirty="0">
                <a:solidFill>
                  <a:srgbClr val="002060"/>
                </a:solidFill>
              </a:rPr>
              <a:t>ЧЕТЫРЕМ ПРЕДМЕТАМ                     АТТЕСТАТ</a:t>
            </a:r>
            <a:endParaRPr lang="ru-RU" sz="2000" dirty="0">
              <a:solidFill>
                <a:srgbClr val="002060"/>
              </a:solidFill>
            </a:endParaRPr>
          </a:p>
          <a:p>
            <a:endParaRPr lang="ru-RU" sz="2000" dirty="0">
              <a:solidFill>
                <a:srgbClr val="002060"/>
              </a:solidFill>
            </a:endParaRPr>
          </a:p>
          <a:p>
            <a:endParaRPr lang="ru-RU" sz="2000" dirty="0">
              <a:solidFill>
                <a:srgbClr val="002060"/>
              </a:solidFill>
            </a:endParaRPr>
          </a:p>
          <a:p>
            <a:pPr algn="ctr"/>
            <a:r>
              <a:rPr lang="ru-RU" sz="2000" b="1" dirty="0">
                <a:solidFill>
                  <a:srgbClr val="002060"/>
                </a:solidFill>
              </a:rPr>
              <a:t>годовая отметка </a:t>
            </a:r>
            <a:r>
              <a:rPr lang="ru-RU" sz="2000" dirty="0">
                <a:solidFill>
                  <a:srgbClr val="002060"/>
                </a:solidFill>
              </a:rPr>
              <a:t>- среднее арифметическое четвертных отметок по предмету за 9 класс; </a:t>
            </a:r>
          </a:p>
          <a:p>
            <a:pPr algn="ctr"/>
            <a:r>
              <a:rPr lang="ru-RU" sz="2000" b="1" dirty="0">
                <a:solidFill>
                  <a:srgbClr val="002060"/>
                </a:solidFill>
              </a:rPr>
              <a:t>итоговая отметка </a:t>
            </a:r>
            <a:r>
              <a:rPr lang="ru-RU" sz="2000" dirty="0">
                <a:solidFill>
                  <a:srgbClr val="002060"/>
                </a:solidFill>
              </a:rPr>
              <a:t>- среднее арифметическое годовой и экзаменационной отметки.</a:t>
            </a:r>
          </a:p>
        </p:txBody>
      </p:sp>
      <p:sp>
        <p:nvSpPr>
          <p:cNvPr id="4" name="Стрелка: вправо 3">
            <a:extLst>
              <a:ext uri="{FF2B5EF4-FFF2-40B4-BE49-F238E27FC236}">
                <a16:creationId xmlns:a16="http://schemas.microsoft.com/office/drawing/2014/main" id="{0D9A4D2F-82CC-441C-872C-65698184C92E}"/>
              </a:ext>
            </a:extLst>
          </p:cNvPr>
          <p:cNvSpPr/>
          <p:nvPr/>
        </p:nvSpPr>
        <p:spPr>
          <a:xfrm>
            <a:off x="5580112" y="1923678"/>
            <a:ext cx="792088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Заголовок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490538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alt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MAX</a:t>
            </a:r>
            <a:r>
              <a:rPr lang="ru-RU" alt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ru-RU" sz="32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https://max.ru/id7534013626_gos</a:t>
            </a:r>
            <a:endParaRPr lang="ru-RU" altLang="ru-RU" sz="3200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9F64F1C4-4A15-4264-9E40-9D352EDDAB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5920" y="1046470"/>
            <a:ext cx="4872160" cy="3050559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2"/>
          <p:cNvPicPr>
            <a:picLocks noChangeAspect="1" noChangeArrowheads="1"/>
          </p:cNvPicPr>
          <p:nvPr/>
        </p:nvPicPr>
        <p:blipFill>
          <a:blip r:embed="rId2" cstate="print"/>
          <a:srcRect l="2553" t="2271" r="15742" b="9218"/>
          <a:stretch>
            <a:fillRect/>
          </a:stretch>
        </p:blipFill>
        <p:spPr bwMode="auto">
          <a:xfrm>
            <a:off x="0" y="1021795"/>
            <a:ext cx="9144000" cy="41217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2" name="Заголовок 1"/>
          <p:cNvSpPr>
            <a:spLocks noGrp="1"/>
          </p:cNvSpPr>
          <p:nvPr>
            <p:ph type="ctrTitle"/>
          </p:nvPr>
        </p:nvSpPr>
        <p:spPr>
          <a:xfrm>
            <a:off x="714375" y="160735"/>
            <a:ext cx="7772400" cy="49172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altLang="ru-RU" sz="2800" b="1"/>
              <a:t>НАВИГАТОР ПОДГОТОВКИ ОТ РОСОБРНАДЗОРА</a:t>
            </a:r>
          </a:p>
        </p:txBody>
      </p:sp>
      <p:cxnSp>
        <p:nvCxnSpPr>
          <p:cNvPr id="10" name="Прямая со стрелкой 9"/>
          <p:cNvCxnSpPr/>
          <p:nvPr/>
        </p:nvCxnSpPr>
        <p:spPr>
          <a:xfrm>
            <a:off x="2750344" y="2473353"/>
            <a:ext cx="2643187" cy="1191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26" name="Прямоугольник 18"/>
          <p:cNvSpPr>
            <a:spLocks noChangeArrowheads="1"/>
          </p:cNvSpPr>
          <p:nvPr/>
        </p:nvSpPr>
        <p:spPr bwMode="auto">
          <a:xfrm>
            <a:off x="2799579" y="652463"/>
            <a:ext cx="307181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altLang="ru-RU" dirty="0">
                <a:latin typeface="Calibri" pitchFamily="34" charset="0"/>
                <a:hlinkClick r:id="rId3"/>
              </a:rPr>
              <a:t>http://obrnadzor.gov.ru</a:t>
            </a:r>
            <a:r>
              <a:rPr lang="ru-RU" altLang="ru-RU" dirty="0">
                <a:latin typeface="Calibri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58477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ru-RU" sz="3200" dirty="0">
                <a:solidFill>
                  <a:schemeClr val="bg1"/>
                </a:solidFill>
                <a:latin typeface="+mj-lt"/>
              </a:rPr>
              <a:t>НОРМАТИВНЫЕ ПРАВОВЫЕ ДОКУМЕНТЫ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00034" y="928676"/>
            <a:ext cx="821537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ru-RU" sz="2400" dirty="0">
                <a:solidFill>
                  <a:srgbClr val="002060"/>
                </a:solidFill>
              </a:rPr>
              <a:t>Федеральный закон «Об образовании в Российской Федерации» от 29.12.2012 г. № 273-ФЗ</a:t>
            </a:r>
          </a:p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71472" y="2500312"/>
            <a:ext cx="821537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ru-RU" sz="2400" dirty="0">
                <a:solidFill>
                  <a:srgbClr val="002060"/>
                </a:solidFill>
              </a:rPr>
              <a:t>Приказ </a:t>
            </a:r>
            <a:r>
              <a:rPr lang="ru-RU" sz="2400" dirty="0" err="1">
                <a:solidFill>
                  <a:srgbClr val="002060"/>
                </a:solidFill>
              </a:rPr>
              <a:t>Минпросвещения</a:t>
            </a:r>
            <a:r>
              <a:rPr lang="ru-RU" sz="2400" dirty="0">
                <a:solidFill>
                  <a:srgbClr val="002060"/>
                </a:solidFill>
              </a:rPr>
              <a:t> России и </a:t>
            </a:r>
            <a:r>
              <a:rPr lang="ru-RU" sz="2400" dirty="0" err="1">
                <a:solidFill>
                  <a:srgbClr val="002060"/>
                </a:solidFill>
              </a:rPr>
              <a:t>Рособрнадзора</a:t>
            </a:r>
            <a:r>
              <a:rPr lang="ru-RU" sz="2400" dirty="0">
                <a:solidFill>
                  <a:srgbClr val="002060"/>
                </a:solidFill>
              </a:rPr>
              <a:t> от 04 апреля 2023 г. № 232/551 «Об утверждении Порядка проведения государственной итоговой аттестации по образовательным программам основного общего образования»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ctrTitle"/>
          </p:nvPr>
        </p:nvSpPr>
        <p:spPr>
          <a:xfrm>
            <a:off x="714375" y="160735"/>
            <a:ext cx="7772400" cy="49172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altLang="ru-RU" sz="2800" b="1"/>
              <a:t>НАВИГАТОР ПОДГОТОВКИ ОТ ФИПИ</a:t>
            </a:r>
          </a:p>
        </p:txBody>
      </p:sp>
      <p:sp>
        <p:nvSpPr>
          <p:cNvPr id="6150" name="Прямоугольник 13"/>
          <p:cNvSpPr>
            <a:spLocks noChangeArrowheads="1"/>
          </p:cNvSpPr>
          <p:nvPr/>
        </p:nvSpPr>
        <p:spPr bwMode="auto">
          <a:xfrm>
            <a:off x="179512" y="2202418"/>
            <a:ext cx="151823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ru-RU" dirty="0">
                <a:latin typeface="Calibri" pitchFamily="34" charset="0"/>
                <a:hlinkClick r:id="rId2"/>
              </a:rPr>
              <a:t>https://fipi.ru</a:t>
            </a:r>
            <a:r>
              <a:rPr lang="ru-RU" altLang="ru-RU" dirty="0">
                <a:latin typeface="Calibri" pitchFamily="34" charset="0"/>
              </a:rPr>
              <a:t> </a:t>
            </a:r>
          </a:p>
        </p:txBody>
      </p:sp>
      <p:pic>
        <p:nvPicPr>
          <p:cNvPr id="6151" name="Рисунок 15"/>
          <p:cNvPicPr>
            <a:picLocks noChangeAspect="1" noChangeArrowheads="1"/>
          </p:cNvPicPr>
          <p:nvPr/>
        </p:nvPicPr>
        <p:blipFill>
          <a:blip r:embed="rId3" cstate="print"/>
          <a:srcRect l="17157" t="9402" r="31694" b="11395"/>
          <a:stretch>
            <a:fillRect/>
          </a:stretch>
        </p:blipFill>
        <p:spPr bwMode="auto">
          <a:xfrm>
            <a:off x="1763688" y="652463"/>
            <a:ext cx="6697845" cy="4151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Стрелка: вниз 5">
            <a:extLst>
              <a:ext uri="{FF2B5EF4-FFF2-40B4-BE49-F238E27FC236}">
                <a16:creationId xmlns:a16="http://schemas.microsoft.com/office/drawing/2014/main" id="{4509BF7F-AB29-4D7A-B98A-B086EA46D106}"/>
              </a:ext>
            </a:extLst>
          </p:cNvPr>
          <p:cNvSpPr/>
          <p:nvPr/>
        </p:nvSpPr>
        <p:spPr>
          <a:xfrm rot="10613967">
            <a:off x="6454025" y="1007135"/>
            <a:ext cx="203126" cy="1580825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584775"/>
          </a:xfrm>
          <a:prstGeom prst="rect">
            <a:avLst/>
          </a:prstGeom>
          <a:solidFill>
            <a:schemeClr val="accent1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ru-RU" sz="3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ПОЛЕЗНЫЕ САЙТЫ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85720" y="1002090"/>
            <a:ext cx="842968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400" dirty="0">
                <a:hlinkClick r:id="rId3"/>
              </a:rPr>
              <a:t> </a:t>
            </a:r>
            <a:r>
              <a:rPr lang="ru-RU" sz="2400" dirty="0">
                <a:hlinkClick r:id="rId3"/>
              </a:rPr>
              <a:t>http://ege.edu.ru</a:t>
            </a:r>
            <a:r>
              <a:rPr lang="en-US" sz="2400" dirty="0"/>
              <a:t> </a:t>
            </a:r>
            <a:r>
              <a:rPr lang="ru-RU" sz="2400" dirty="0"/>
              <a:t>  </a:t>
            </a:r>
            <a:r>
              <a:rPr lang="ru-RU" sz="2400" dirty="0">
                <a:solidFill>
                  <a:srgbClr val="002060"/>
                </a:solidFill>
              </a:rPr>
              <a:t>– официальный информационный портал единого государственного экзамена, 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>
                <a:hlinkClick r:id="rId4"/>
              </a:rPr>
              <a:t> </a:t>
            </a:r>
            <a:r>
              <a:rPr lang="ru-RU" sz="2400" dirty="0">
                <a:hlinkClick r:id="rId4"/>
              </a:rPr>
              <a:t>http://fipi.ru</a:t>
            </a:r>
            <a:r>
              <a:rPr lang="en-US" sz="2400" dirty="0"/>
              <a:t> </a:t>
            </a:r>
            <a:r>
              <a:rPr lang="ru-RU" sz="2400" dirty="0"/>
              <a:t> </a:t>
            </a:r>
            <a:r>
              <a:rPr lang="en-US" sz="2400" dirty="0"/>
              <a:t>  </a:t>
            </a:r>
            <a:r>
              <a:rPr lang="ru-RU" sz="2400" dirty="0">
                <a:solidFill>
                  <a:srgbClr val="002060"/>
                </a:solidFill>
              </a:rPr>
              <a:t>– федеральный институт педагогических измерений, 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>
                <a:hlinkClick r:id="rId5"/>
              </a:rPr>
              <a:t> </a:t>
            </a:r>
            <a:r>
              <a:rPr lang="ru-RU" sz="2400" dirty="0">
                <a:hlinkClick r:id="rId5"/>
              </a:rPr>
              <a:t>http://rustest.ru</a:t>
            </a:r>
            <a:r>
              <a:rPr lang="en-US" sz="2400" dirty="0"/>
              <a:t> </a:t>
            </a:r>
            <a:r>
              <a:rPr lang="ru-RU" sz="2400" dirty="0"/>
              <a:t> </a:t>
            </a:r>
            <a:r>
              <a:rPr lang="ru-RU" sz="2400" dirty="0">
                <a:solidFill>
                  <a:srgbClr val="002060"/>
                </a:solidFill>
              </a:rPr>
              <a:t>– федеральный центр тестирования, 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/>
              <a:t> </a:t>
            </a:r>
            <a:r>
              <a:rPr lang="ru-RU" sz="2400" dirty="0">
                <a:hlinkClick r:id="rId6"/>
              </a:rPr>
              <a:t>http://obrnadzor.gov.ru</a:t>
            </a:r>
            <a:r>
              <a:rPr lang="en-US" sz="2400" dirty="0"/>
              <a:t> </a:t>
            </a:r>
            <a:r>
              <a:rPr lang="ru-RU" sz="2400" dirty="0"/>
              <a:t> </a:t>
            </a:r>
            <a:r>
              <a:rPr lang="ru-RU" sz="2400" dirty="0">
                <a:solidFill>
                  <a:srgbClr val="002060"/>
                </a:solidFill>
              </a:rPr>
              <a:t>– федеральная служба по надзору в сфере образования и науки 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/>
              <a:t> </a:t>
            </a:r>
            <a:r>
              <a:rPr lang="ru-RU" sz="2400" dirty="0">
                <a:hlinkClick r:id="rId7"/>
              </a:rPr>
              <a:t>http://egechita.ru</a:t>
            </a:r>
            <a:r>
              <a:rPr lang="ru-RU" sz="2400" dirty="0"/>
              <a:t>  </a:t>
            </a:r>
            <a:r>
              <a:rPr lang="ru-RU" sz="2400" dirty="0">
                <a:solidFill>
                  <a:srgbClr val="002060"/>
                </a:solidFill>
              </a:rPr>
              <a:t>– ГУ «Региональный центр обработки информации и цифровой трансформации Забайкальского края»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58477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ru-RU" sz="3200" dirty="0">
                <a:solidFill>
                  <a:schemeClr val="bg1"/>
                </a:solidFill>
                <a:latin typeface="+mj-lt"/>
              </a:rPr>
              <a:t>ОБЩИЕ СВЕДЕНИЯ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85720" y="714362"/>
            <a:ext cx="8606760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sz="2400" dirty="0">
                <a:solidFill>
                  <a:srgbClr val="002060"/>
                </a:solidFill>
              </a:rPr>
              <a:t>Государственная итоговая аттестация, завершающая освоение основных образовательных программ основного общего образования, </a:t>
            </a:r>
            <a:r>
              <a:rPr lang="ru-RU" sz="2400" b="1" dirty="0">
                <a:solidFill>
                  <a:srgbClr val="002060"/>
                </a:solidFill>
              </a:rPr>
              <a:t>является обязательной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>
                <a:solidFill>
                  <a:srgbClr val="002060"/>
                </a:solidFill>
              </a:rPr>
              <a:t> Единый Порядок проведения 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>
                <a:solidFill>
                  <a:srgbClr val="002060"/>
                </a:solidFill>
              </a:rPr>
              <a:t> Единое расписание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>
                <a:solidFill>
                  <a:srgbClr val="002060"/>
                </a:solidFill>
              </a:rPr>
              <a:t>Использование заданий стандартизированной формы (КИМ – контрольные измерительные материалы)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>
                <a:solidFill>
                  <a:srgbClr val="002060"/>
                </a:solidFill>
              </a:rPr>
              <a:t> Формат проведения: очно, письменно, устно ( для отдельных категорий)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>
                <a:solidFill>
                  <a:srgbClr val="002060"/>
                </a:solidFill>
              </a:rPr>
              <a:t>Место проведения: пункт проведения экзамена (ППЭ)</a:t>
            </a:r>
          </a:p>
          <a:p>
            <a:pPr>
              <a:buFont typeface="Wingdings" pitchFamily="2" charset="2"/>
              <a:buChar char="Ø"/>
            </a:pPr>
            <a:endParaRPr lang="ru-RU" dirty="0"/>
          </a:p>
          <a:p>
            <a:pPr>
              <a:buFont typeface="Wingdings" pitchFamily="2" charset="2"/>
              <a:buChar char="Ø"/>
            </a:pP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0"/>
            <a:ext cx="9144000" cy="584775"/>
          </a:xfrm>
          <a:prstGeom prst="rect">
            <a:avLst/>
          </a:prstGeom>
          <a:solidFill>
            <a:schemeClr val="accent1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ru-RU" sz="3200" dirty="0">
                <a:solidFill>
                  <a:schemeClr val="bg1"/>
                </a:solidFill>
                <a:latin typeface="+mj-lt"/>
              </a:rPr>
              <a:t>ДОПУСК К ГИА-9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611560" y="1131590"/>
            <a:ext cx="8064500" cy="1955700"/>
          </a:xfrm>
          <a:prstGeom prst="roundRect">
            <a:avLst/>
          </a:prstGeom>
          <a:noFill/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2400" b="1" dirty="0">
                <a:solidFill>
                  <a:schemeClr val="tx2">
                    <a:lumMod val="75000"/>
                  </a:schemeClr>
                </a:solidFill>
              </a:rPr>
              <a:t>ОБУЧАЮЩИЕСЯ 9 классов </a:t>
            </a:r>
          </a:p>
          <a:p>
            <a:pPr marL="342900" indent="-342900" algn="ctr" eaLnBrk="1" hangingPunct="1">
              <a:buFont typeface="Arial" panose="020B0604020202020204" pitchFamily="34" charset="0"/>
              <a:buChar char="•"/>
              <a:defRPr/>
            </a:pPr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не имеющие академической задолженности</a:t>
            </a:r>
          </a:p>
          <a:p>
            <a:pPr marL="342900" indent="-342900" algn="ctr" eaLnBrk="1" hangingPunct="1">
              <a:buFont typeface="Arial" panose="020B0604020202020204" pitchFamily="34" charset="0"/>
              <a:buChar char="•"/>
              <a:defRPr/>
            </a:pPr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выполнившие учебный план в полном объеме</a:t>
            </a:r>
          </a:p>
          <a:p>
            <a:pPr marL="342900" indent="-342900" algn="ctr" eaLnBrk="1" hangingPunct="1">
              <a:buFont typeface="Arial" panose="020B0604020202020204" pitchFamily="34" charset="0"/>
              <a:buChar char="•"/>
              <a:defRPr/>
            </a:pPr>
            <a:r>
              <a:rPr lang="ru-RU" sz="2400" b="1" dirty="0">
                <a:solidFill>
                  <a:schemeClr val="tx2">
                    <a:lumMod val="75000"/>
                  </a:schemeClr>
                </a:solidFill>
              </a:rPr>
              <a:t>получившие «зачет» по итоговому</a:t>
            </a:r>
            <a:endParaRPr lang="ru-RU" sz="2400" dirty="0">
              <a:solidFill>
                <a:schemeClr val="tx2">
                  <a:lumMod val="75000"/>
                </a:schemeClr>
              </a:solidFill>
            </a:endParaRPr>
          </a:p>
          <a:p>
            <a:pPr algn="ctr" eaLnBrk="1" hangingPunct="1">
              <a:defRPr/>
            </a:pPr>
            <a:r>
              <a:rPr lang="ru-RU" sz="2400" b="1" dirty="0">
                <a:solidFill>
                  <a:schemeClr val="tx2">
                    <a:lumMod val="75000"/>
                  </a:schemeClr>
                </a:solidFill>
              </a:rPr>
              <a:t> собеседованию по русскому языку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39552" y="3651870"/>
            <a:ext cx="8066088" cy="1195570"/>
          </a:xfrm>
          <a:prstGeom prst="roundRect">
            <a:avLst/>
          </a:prstGeom>
          <a:noFill/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2400" b="1" dirty="0">
                <a:solidFill>
                  <a:srgbClr val="FF0000"/>
                </a:solidFill>
              </a:rPr>
              <a:t>ДОПУСК К ЭКЗАМЕНАМ</a:t>
            </a:r>
          </a:p>
          <a:p>
            <a:pPr algn="ctr" eaLnBrk="1" hangingPunct="1">
              <a:defRPr/>
            </a:pPr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по решению Педагогического совета</a:t>
            </a:r>
          </a:p>
          <a:p>
            <a:pPr algn="ctr" eaLnBrk="1" hangingPunct="1">
              <a:defRPr/>
            </a:pPr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образовательной организации</a:t>
            </a:r>
          </a:p>
        </p:txBody>
      </p:sp>
      <p:sp>
        <p:nvSpPr>
          <p:cNvPr id="6" name="Стрелка вправо 5"/>
          <p:cNvSpPr/>
          <p:nvPr/>
        </p:nvSpPr>
        <p:spPr>
          <a:xfrm rot="5400000">
            <a:off x="1869629" y="809625"/>
            <a:ext cx="317896" cy="385763"/>
          </a:xfrm>
          <a:prstGeom prst="rightArrow">
            <a:avLst/>
          </a:prstGeom>
          <a:solidFill>
            <a:schemeClr val="tx2">
              <a:lumMod val="60000"/>
              <a:lumOff val="40000"/>
            </a:schemeClr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  <p:sp>
        <p:nvSpPr>
          <p:cNvPr id="7" name="Стрелка вправо 6"/>
          <p:cNvSpPr/>
          <p:nvPr/>
        </p:nvSpPr>
        <p:spPr>
          <a:xfrm rot="5400000">
            <a:off x="1797621" y="3329905"/>
            <a:ext cx="317896" cy="385763"/>
          </a:xfrm>
          <a:prstGeom prst="rightArrow">
            <a:avLst/>
          </a:prstGeom>
          <a:solidFill>
            <a:schemeClr val="tx2">
              <a:lumMod val="60000"/>
              <a:lumOff val="40000"/>
            </a:schemeClr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584775"/>
          </a:xfrm>
          <a:prstGeom prst="rect">
            <a:avLst/>
          </a:prstGeom>
          <a:solidFill>
            <a:schemeClr val="accent1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ru-RU" sz="3200" dirty="0">
                <a:solidFill>
                  <a:schemeClr val="bg1"/>
                </a:solidFill>
                <a:latin typeface="+mj-lt"/>
              </a:rPr>
              <a:t>ФОРМЫ ПРОВЕДЕНИЯ ГИА-9</a:t>
            </a:r>
          </a:p>
        </p:txBody>
      </p:sp>
      <p:cxnSp>
        <p:nvCxnSpPr>
          <p:cNvPr id="4" name="Прямая со стрелкой 3"/>
          <p:cNvCxnSpPr/>
          <p:nvPr/>
        </p:nvCxnSpPr>
        <p:spPr>
          <a:xfrm rot="5400000">
            <a:off x="3178959" y="750081"/>
            <a:ext cx="500066" cy="285752"/>
          </a:xfrm>
          <a:prstGeom prst="straightConnector1">
            <a:avLst/>
          </a:prstGeom>
          <a:ln w="5715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 стрелкой 4"/>
          <p:cNvCxnSpPr/>
          <p:nvPr/>
        </p:nvCxnSpPr>
        <p:spPr>
          <a:xfrm rot="16200000" flipH="1">
            <a:off x="4714876" y="714362"/>
            <a:ext cx="500066" cy="357190"/>
          </a:xfrm>
          <a:prstGeom prst="straightConnector1">
            <a:avLst/>
          </a:prstGeom>
          <a:ln w="5715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Содержимое 2"/>
          <p:cNvSpPr txBox="1">
            <a:spLocks/>
          </p:cNvSpPr>
          <p:nvPr/>
        </p:nvSpPr>
        <p:spPr>
          <a:xfrm>
            <a:off x="285720" y="2071684"/>
            <a:ext cx="4286280" cy="1857388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Проводится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для обучающихся образовательных организаций,  в том числе для обучающихся с ОВЗ, детей-инвалидов и инвалидов  по их желанию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Содержимое 3"/>
          <p:cNvSpPr txBox="1">
            <a:spLocks/>
          </p:cNvSpPr>
          <p:nvPr/>
        </p:nvSpPr>
        <p:spPr>
          <a:xfrm>
            <a:off x="4714875" y="2071684"/>
            <a:ext cx="4286279" cy="1857388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Проводится 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для обучающихся образовательных организаций закрытого типа, детей с ОВЗ, детей-инвалидов и инвалидов 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ru-RU" altLang="ru-RU" sz="1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4643438" y="1214428"/>
            <a:ext cx="3143272" cy="714380"/>
          </a:xfrm>
          <a:prstGeom prst="roundRect">
            <a:avLst/>
          </a:prstGeom>
          <a:noFill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algn="ctr">
              <a:buClr>
                <a:srgbClr val="FF0000"/>
              </a:buClr>
            </a:pPr>
            <a:r>
              <a:rPr lang="ru-RU" sz="3200" b="1" dirty="0">
                <a:solidFill>
                  <a:srgbClr val="00206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ГВЭ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1214414" y="1214428"/>
            <a:ext cx="3143272" cy="714380"/>
          </a:xfrm>
          <a:prstGeom prst="roundRect">
            <a:avLst/>
          </a:prstGeom>
          <a:noFill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algn="ctr">
              <a:buClr>
                <a:srgbClr val="FF0000"/>
              </a:buClr>
            </a:pPr>
            <a:r>
              <a:rPr lang="ru-RU" sz="3200" b="1" dirty="0">
                <a:solidFill>
                  <a:srgbClr val="00206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ОГЭ</a:t>
            </a:r>
          </a:p>
        </p:txBody>
      </p:sp>
      <p:sp>
        <p:nvSpPr>
          <p:cNvPr id="19" name="Содержимое 2"/>
          <p:cNvSpPr txBox="1">
            <a:spLocks/>
          </p:cNvSpPr>
          <p:nvPr/>
        </p:nvSpPr>
        <p:spPr>
          <a:xfrm>
            <a:off x="285720" y="4000510"/>
            <a:ext cx="4286280" cy="100013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285750" indent="-285750" algn="ctr">
              <a:buClr>
                <a:srgbClr val="FF0000"/>
              </a:buClr>
            </a:pPr>
            <a:r>
              <a:rPr lang="ru-RU" b="1" dirty="0">
                <a:solidFill>
                  <a:srgbClr val="00206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Для получения аттестата </a:t>
            </a:r>
          </a:p>
          <a:p>
            <a:pPr marL="285750" indent="-285750" algn="ctr">
              <a:buClr>
                <a:srgbClr val="FF0000"/>
              </a:buClr>
            </a:pPr>
            <a:r>
              <a:rPr lang="ru-RU" dirty="0">
                <a:solidFill>
                  <a:srgbClr val="00206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необходимо сдать </a:t>
            </a:r>
            <a:r>
              <a:rPr lang="ru-RU" dirty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ЧЕТЫРЕ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экзамена: два обязательных, два по выбору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0" name="Содержимое 2"/>
          <p:cNvSpPr txBox="1">
            <a:spLocks/>
          </p:cNvSpPr>
          <p:nvPr/>
        </p:nvSpPr>
        <p:spPr>
          <a:xfrm>
            <a:off x="4714876" y="4000510"/>
            <a:ext cx="4286280" cy="100013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285750" indent="-285750" algn="ctr">
              <a:buClr>
                <a:srgbClr val="FF0000"/>
              </a:buClr>
            </a:pPr>
            <a:r>
              <a:rPr lang="ru-RU" b="1" dirty="0">
                <a:solidFill>
                  <a:srgbClr val="00206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Для получения аттестата 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необходимо сдать </a:t>
            </a:r>
            <a:r>
              <a:rPr lang="ru-RU" dirty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ДВА 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обязательных экзамена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5602822E-1B1F-4BB9-BD5D-6BA6D3A3ED71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4544" y="838303"/>
            <a:ext cx="956994" cy="95699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584775"/>
          </a:xfrm>
          <a:prstGeom prst="rect">
            <a:avLst/>
          </a:prstGeom>
          <a:solidFill>
            <a:schemeClr val="accent1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ru-RU" sz="3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РЕГИСТРАЦИЯ</a:t>
            </a:r>
          </a:p>
        </p:txBody>
      </p:sp>
      <p:sp>
        <p:nvSpPr>
          <p:cNvPr id="3" name="Содержимое 2"/>
          <p:cNvSpPr txBox="1">
            <a:spLocks/>
          </p:cNvSpPr>
          <p:nvPr/>
        </p:nvSpPr>
        <p:spPr>
          <a:xfrm>
            <a:off x="428596" y="1000114"/>
            <a:ext cx="3357586" cy="428628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ИТОГОВОЕ СОБЕСЕДОВАНИЕ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5286380" y="1000114"/>
            <a:ext cx="3357586" cy="428628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b="1" dirty="0">
                <a:solidFill>
                  <a:srgbClr val="002060"/>
                </a:solidFill>
                <a:latin typeface="+mj-lt"/>
              </a:rPr>
              <a:t>ГИА</a:t>
            </a: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428596" y="1857370"/>
            <a:ext cx="8215370" cy="135732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285750" indent="-285750" algn="ctr">
              <a:buClr>
                <a:srgbClr val="FF0000"/>
              </a:buClr>
            </a:pPr>
            <a:r>
              <a:rPr lang="ru-RU" sz="2000" dirty="0">
                <a:solidFill>
                  <a:srgbClr val="00206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Заявления на участие подают:</a:t>
            </a:r>
          </a:p>
          <a:p>
            <a:pPr marL="285750" indent="-285750" algn="ctr">
              <a:buClr>
                <a:srgbClr val="FF0000"/>
              </a:buClr>
            </a:pPr>
            <a:endParaRPr lang="ru-RU" sz="2000" dirty="0">
              <a:solidFill>
                <a:srgbClr val="002060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  <a:p>
            <a:pPr marL="285750" indent="-285750" algn="ctr">
              <a:buClr>
                <a:srgbClr val="FF0000"/>
              </a:buClr>
            </a:pPr>
            <a:r>
              <a:rPr lang="ru-RU" sz="2000" b="1" dirty="0">
                <a:solidFill>
                  <a:srgbClr val="00206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обучающиеся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- в образовательные организации по месту учебы, </a:t>
            </a:r>
          </a:p>
          <a:p>
            <a:pPr marL="285750" indent="-285750" algn="ctr">
              <a:buClr>
                <a:srgbClr val="FF0000"/>
              </a:buClr>
            </a:pPr>
            <a:r>
              <a:rPr lang="ru-RU" sz="2000" b="1" dirty="0">
                <a:solidFill>
                  <a:srgbClr val="00206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экстерны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– в образовательные организации, выбранные экстернами для прохождения ГИА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Содержимое 2"/>
          <p:cNvSpPr txBox="1">
            <a:spLocks/>
          </p:cNvSpPr>
          <p:nvPr/>
        </p:nvSpPr>
        <p:spPr>
          <a:xfrm>
            <a:off x="428596" y="3714757"/>
            <a:ext cx="3286148" cy="1071571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 fontScale="92500"/>
          </a:bodyPr>
          <a:lstStyle/>
          <a:p>
            <a:pPr marL="285750" indent="-285750" algn="ctr">
              <a:buClr>
                <a:srgbClr val="FF0000"/>
              </a:buClr>
            </a:pPr>
            <a:r>
              <a:rPr lang="ru-RU" b="1" dirty="0">
                <a:solidFill>
                  <a:srgbClr val="00206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Срок подачи заявления  - </a:t>
            </a:r>
          </a:p>
          <a:p>
            <a:pPr marL="285750" indent="-285750" algn="ctr">
              <a:buClr>
                <a:srgbClr val="FF0000"/>
              </a:buClr>
            </a:pPr>
            <a:r>
              <a:rPr lang="ru-RU" dirty="0">
                <a:solidFill>
                  <a:srgbClr val="00206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за две недели до даты проведения собеседования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Содержимое 2"/>
          <p:cNvSpPr txBox="1">
            <a:spLocks/>
          </p:cNvSpPr>
          <p:nvPr/>
        </p:nvSpPr>
        <p:spPr>
          <a:xfrm>
            <a:off x="5286380" y="3714757"/>
            <a:ext cx="3357586" cy="1071569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285750" indent="-285750" algn="ctr">
              <a:buClr>
                <a:srgbClr val="FF0000"/>
              </a:buClr>
            </a:pPr>
            <a:r>
              <a:rPr lang="ru-RU" b="1" dirty="0">
                <a:solidFill>
                  <a:srgbClr val="00206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Срок подачи заявления  - </a:t>
            </a:r>
          </a:p>
          <a:p>
            <a:pPr marL="285750" indent="-285750" algn="ctr">
              <a:buClr>
                <a:srgbClr val="FF0000"/>
              </a:buClr>
            </a:pPr>
            <a:r>
              <a:rPr lang="ru-RU" dirty="0">
                <a:solidFill>
                  <a:srgbClr val="00206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до </a:t>
            </a:r>
            <a:r>
              <a:rPr lang="ru-RU" dirty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01 марта 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включительно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584775"/>
          </a:xfrm>
          <a:prstGeom prst="rect">
            <a:avLst/>
          </a:prstGeom>
          <a:solidFill>
            <a:schemeClr val="accent1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ru-RU" sz="3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ПЕРИОДЫ ПРОВЕДЕНИЯ ГИА-9</a:t>
            </a:r>
          </a:p>
        </p:txBody>
      </p:sp>
      <p:sp>
        <p:nvSpPr>
          <p:cNvPr id="3" name="Содержимое 2"/>
          <p:cNvSpPr txBox="1">
            <a:spLocks/>
          </p:cNvSpPr>
          <p:nvPr/>
        </p:nvSpPr>
        <p:spPr>
          <a:xfrm>
            <a:off x="214282" y="1000114"/>
            <a:ext cx="2714644" cy="2643206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ДОСРОЧНЫЙ ПЕРИОД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ru-RU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(апрель-май)</a:t>
            </a:r>
            <a:endParaRPr kumimoji="0" lang="ru-RU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3286116" y="1000114"/>
            <a:ext cx="2714644" cy="2643206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ОСНОВНОЙ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ПЕРИОД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ru-RU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(июнь-июль)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6286512" y="1000114"/>
            <a:ext cx="2714644" cy="2643206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ДОПОЛНИТЕ ЛЬНЫЙ ПЕРИОД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ru-RU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(сентябрь)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584775"/>
          </a:xfrm>
          <a:prstGeom prst="rect">
            <a:avLst/>
          </a:prstGeom>
          <a:solidFill>
            <a:schemeClr val="accent1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ru-RU" sz="3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ПРОЕКТ РАСПИСАНИЯ</a:t>
            </a:r>
          </a:p>
        </p:txBody>
      </p:sp>
      <p:graphicFrame>
        <p:nvGraphicFramePr>
          <p:cNvPr id="6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3027891"/>
              </p:ext>
            </p:extLst>
          </p:nvPr>
        </p:nvGraphicFramePr>
        <p:xfrm>
          <a:off x="35496" y="896021"/>
          <a:ext cx="9108504" cy="41135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405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679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1593">
                <a:tc>
                  <a:txBody>
                    <a:bodyPr/>
                    <a:lstStyle/>
                    <a:p>
                      <a:pPr marL="60960">
                        <a:lnSpc>
                          <a:spcPts val="1625"/>
                        </a:lnSpc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С</a:t>
                      </a:r>
                      <a:r>
                        <a:rPr lang="ru-RU" sz="1400" baseline="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21 апреля по 18 мая</a:t>
                      </a:r>
                      <a:endParaRPr sz="14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25"/>
                        </a:lnSpc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Досрочный период</a:t>
                      </a:r>
                      <a:endParaRPr sz="14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018">
                <a:tc gridSpan="2">
                  <a:txBody>
                    <a:bodyPr/>
                    <a:lstStyle/>
                    <a:p>
                      <a:pPr marL="60960" algn="ctr">
                        <a:lnSpc>
                          <a:spcPts val="1625"/>
                        </a:lnSpc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                                                   Основной период</a:t>
                      </a:r>
                      <a:endParaRPr sz="14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625"/>
                        </a:lnSpc>
                      </a:pPr>
                      <a:endParaRPr sz="14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9864">
                <a:tc>
                  <a:txBody>
                    <a:bodyPr/>
                    <a:lstStyle/>
                    <a:p>
                      <a:pPr marL="60960">
                        <a:lnSpc>
                          <a:spcPts val="1625"/>
                        </a:lnSpc>
                      </a:pPr>
                      <a:r>
                        <a:rPr lang="ru-RU" sz="1400" b="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2 июня </a:t>
                      </a:r>
                      <a:endParaRPr sz="1400" b="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25"/>
                        </a:lnSpc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математика</a:t>
                      </a:r>
                      <a:endParaRPr sz="14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2527">
                <a:tc>
                  <a:txBody>
                    <a:bodyPr/>
                    <a:lstStyle/>
                    <a:p>
                      <a:pPr marL="60960">
                        <a:lnSpc>
                          <a:spcPts val="1625"/>
                        </a:lnSpc>
                      </a:pPr>
                      <a:r>
                        <a:rPr lang="ru-RU" sz="1400" b="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5 июня</a:t>
                      </a:r>
                      <a:endParaRPr sz="1400" b="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25"/>
                        </a:lnSpc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по всем учебным предметам (кроме русского языка</a:t>
                      </a:r>
                    </a:p>
                    <a:p>
                      <a:pPr algn="ctr">
                        <a:lnSpc>
                          <a:spcPts val="1625"/>
                        </a:lnSpc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и математики)</a:t>
                      </a:r>
                      <a:endParaRPr sz="14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2527">
                <a:tc>
                  <a:txBody>
                    <a:bodyPr/>
                    <a:lstStyle/>
                    <a:p>
                      <a:pPr marL="60960">
                        <a:lnSpc>
                          <a:spcPts val="1630"/>
                        </a:lnSpc>
                      </a:pPr>
                      <a:r>
                        <a:rPr lang="ru-RU" sz="1400" b="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6 июня</a:t>
                      </a:r>
                      <a:endParaRPr sz="1400" b="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1630"/>
                        </a:lnSpc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иностранные языки, информатика</a:t>
                      </a:r>
                      <a:endParaRPr sz="14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2527">
                <a:tc>
                  <a:txBody>
                    <a:bodyPr/>
                    <a:lstStyle/>
                    <a:p>
                      <a:pPr marL="60960">
                        <a:lnSpc>
                          <a:spcPts val="1630"/>
                        </a:lnSpc>
                      </a:pPr>
                      <a:r>
                        <a:rPr lang="ru-RU" sz="1400" b="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9 июня</a:t>
                      </a:r>
                      <a:endParaRPr sz="1400" b="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630"/>
                        </a:lnSpc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русский язык</a:t>
                      </a:r>
                      <a:endParaRPr sz="14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6119">
                <a:tc>
                  <a:txBody>
                    <a:bodyPr/>
                    <a:lstStyle/>
                    <a:p>
                      <a:pPr marL="60960">
                        <a:lnSpc>
                          <a:spcPts val="1630"/>
                        </a:lnSpc>
                      </a:pPr>
                      <a:r>
                        <a:rPr lang="ru-RU" sz="1400" b="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16 июня </a:t>
                      </a:r>
                      <a:endParaRPr sz="1400" b="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30"/>
                        </a:lnSpc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по всем учебным предметам (кроме русского языка</a:t>
                      </a:r>
                    </a:p>
                    <a:p>
                      <a:pPr algn="ctr">
                        <a:lnSpc>
                          <a:spcPts val="1630"/>
                        </a:lnSpc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и математики)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3953">
                <a:tc>
                  <a:txBody>
                    <a:bodyPr/>
                    <a:lstStyle/>
                    <a:p>
                      <a:pPr marL="60960">
                        <a:lnSpc>
                          <a:spcPts val="1630"/>
                        </a:lnSpc>
                      </a:pPr>
                      <a:r>
                        <a:rPr lang="ru-RU" sz="1400" b="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19 июня</a:t>
                      </a:r>
                      <a:endParaRPr sz="1400" b="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630"/>
                        </a:lnSpc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по всем учебным предметам (кроме русского языка</a:t>
                      </a:r>
                    </a:p>
                    <a:p>
                      <a:pPr marL="635" algn="ctr">
                        <a:lnSpc>
                          <a:spcPts val="1630"/>
                        </a:lnSpc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и математики)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5972">
                <a:tc>
                  <a:txBody>
                    <a:bodyPr/>
                    <a:lstStyle/>
                    <a:p>
                      <a:pPr marL="60960">
                        <a:lnSpc>
                          <a:spcPts val="1630"/>
                        </a:lnSpc>
                      </a:pPr>
                      <a:r>
                        <a:rPr lang="ru-RU" sz="1400" b="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С 29 июня по 6 июля</a:t>
                      </a:r>
                      <a:endParaRPr sz="1400" b="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630"/>
                        </a:lnSpc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Резервные дни основного периода</a:t>
                      </a:r>
                      <a:endParaRPr sz="14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9804">
                <a:tc gridSpan="2">
                  <a:txBody>
                    <a:bodyPr/>
                    <a:lstStyle/>
                    <a:p>
                      <a:pPr marL="60960">
                        <a:lnSpc>
                          <a:spcPts val="1630"/>
                        </a:lnSpc>
                      </a:pPr>
                      <a:endParaRPr sz="14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43815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endParaRPr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57054">
                <a:tc>
                  <a:txBody>
                    <a:bodyPr/>
                    <a:lstStyle/>
                    <a:p>
                      <a:pPr marL="60960">
                        <a:lnSpc>
                          <a:spcPts val="1630"/>
                        </a:lnSpc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С 03 по 25 сентября</a:t>
                      </a:r>
                      <a:endParaRPr sz="14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3815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Дополнительный</a:t>
                      </a:r>
                      <a:r>
                        <a:rPr lang="ru-RU" sz="1400" b="1" baseline="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период</a:t>
                      </a:r>
                      <a:endParaRPr sz="14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584775"/>
          </a:xfrm>
          <a:prstGeom prst="rect">
            <a:avLst/>
          </a:prstGeom>
          <a:solidFill>
            <a:schemeClr val="accent1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ru-RU" sz="3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ПРОДОЛЖИТЕЛЬНОСТЬ ЭКЗАМЕНА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42844" y="714362"/>
            <a:ext cx="871543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002060"/>
                </a:solidFill>
              </a:rPr>
              <a:t>Математика, русский язык, литература – 3 часа 55 минут (235 минут)  </a:t>
            </a:r>
          </a:p>
          <a:p>
            <a:endParaRPr lang="ru-RU" sz="2400" dirty="0">
              <a:solidFill>
                <a:srgbClr val="002060"/>
              </a:solidFill>
            </a:endParaRPr>
          </a:p>
          <a:p>
            <a:r>
              <a:rPr lang="ru-RU" sz="2400" dirty="0">
                <a:solidFill>
                  <a:srgbClr val="002060"/>
                </a:solidFill>
              </a:rPr>
              <a:t>Физика, химия, история, обществознание – 3 часа</a:t>
            </a:r>
          </a:p>
          <a:p>
            <a:r>
              <a:rPr lang="ru-RU" sz="2400" dirty="0">
                <a:solidFill>
                  <a:srgbClr val="002060"/>
                </a:solidFill>
              </a:rPr>
              <a:t> (180 минут)  </a:t>
            </a:r>
          </a:p>
          <a:p>
            <a:endParaRPr lang="ru-RU" sz="2400" dirty="0">
              <a:solidFill>
                <a:srgbClr val="002060"/>
              </a:solidFill>
            </a:endParaRPr>
          </a:p>
          <a:p>
            <a:r>
              <a:rPr lang="ru-RU" sz="2400" dirty="0">
                <a:solidFill>
                  <a:srgbClr val="002060"/>
                </a:solidFill>
              </a:rPr>
              <a:t>География, информатика, биология – 2 часа 30 минут </a:t>
            </a:r>
          </a:p>
          <a:p>
            <a:r>
              <a:rPr lang="ru-RU" sz="2400" dirty="0">
                <a:solidFill>
                  <a:srgbClr val="002060"/>
                </a:solidFill>
              </a:rPr>
              <a:t>(150 минут)  </a:t>
            </a:r>
          </a:p>
          <a:p>
            <a:endParaRPr lang="ru-RU" sz="2400" dirty="0">
              <a:solidFill>
                <a:srgbClr val="002060"/>
              </a:solidFill>
            </a:endParaRPr>
          </a:p>
          <a:p>
            <a:r>
              <a:rPr lang="ru-RU" sz="2400" dirty="0">
                <a:solidFill>
                  <a:srgbClr val="002060"/>
                </a:solidFill>
              </a:rPr>
              <a:t>Иностранный язык (письменная часть) – 2 часа (120 минут) </a:t>
            </a:r>
          </a:p>
          <a:p>
            <a:r>
              <a:rPr lang="ru-RU" sz="2400" dirty="0">
                <a:solidFill>
                  <a:srgbClr val="002060"/>
                </a:solidFill>
              </a:rPr>
              <a:t>Иностранный язык (устная часть) – 15 минут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F8A57D39EA87654A826E1AE073001366" ma:contentTypeVersion="23" ma:contentTypeDescription="Создание документа." ma:contentTypeScope="" ma:versionID="42b5252cb208ec0dd7e2244ea476f46b">
  <xsd:schema xmlns:xsd="http://www.w3.org/2001/XMLSchema" xmlns:xs="http://www.w3.org/2001/XMLSchema" xmlns:p="http://schemas.microsoft.com/office/2006/metadata/properties" xmlns:ns2="cd3664f2-095a-4f8b-9d55-6e8dac6b38e9" xmlns:ns3="357de74d-0576-4f64-94f1-0981946002d6" xmlns:ns4="http://schemas.microsoft.com/sharepoint/v4" targetNamespace="http://schemas.microsoft.com/office/2006/metadata/properties" ma:root="true" ma:fieldsID="4fbe54119b3c74b82b5ce5f47f16accc" ns2:_="" ns3:_="" ns4:_="">
    <xsd:import namespace="cd3664f2-095a-4f8b-9d55-6e8dac6b38e9"/>
    <xsd:import namespace="357de74d-0576-4f64-94f1-0981946002d6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Project" minOccurs="0"/>
                <xsd:element ref="ns2:Program" minOccurs="0"/>
                <xsd:element ref="ns2:DocTypeChoose" minOccurs="0"/>
                <xsd:element ref="ns2:DocType" minOccurs="0"/>
                <xsd:element ref="ns3:_dlc_DocId" minOccurs="0"/>
                <xsd:element ref="ns3:_dlc_DocIdUrl" minOccurs="0"/>
                <xsd:element ref="ns3:_dlc_DocIdPersistId" minOccurs="0"/>
                <xsd:element ref="ns2:Project_Value" minOccurs="0"/>
                <xsd:element ref="ns2:Program_Value" minOccurs="0"/>
                <xsd:element ref="ns2:Uniq" minOccurs="0"/>
                <xsd:element ref="ns4:IconOverlay" minOccurs="0"/>
                <xsd:element ref="ns2:a39f889c817340af9831b8d13b13a208" minOccurs="0"/>
                <xsd:element ref="ns3:TaxCatchAll" minOccurs="0"/>
                <xsd:element ref="ns2:l6ea12c2109f40bda277d1a9858ecc92" minOccurs="0"/>
                <xsd:element ref="ns2:g943717a092c4fc1b62636c74327ccf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3664f2-095a-4f8b-9d55-6e8dac6b38e9" elementFormDefault="qualified">
    <xsd:import namespace="http://schemas.microsoft.com/office/2006/documentManagement/types"/>
    <xsd:import namespace="http://schemas.microsoft.com/office/infopath/2007/PartnerControls"/>
    <xsd:element name="Project" ma:index="2" nillable="true" ma:displayName="Проект" ma:indexed="true" ma:internalName="Project">
      <xsd:simpleType>
        <xsd:restriction base="dms:Unknown"/>
      </xsd:simpleType>
    </xsd:element>
    <xsd:element name="Program" ma:index="3" nillable="true" ma:displayName="Программа" ma:indexed="true" ma:internalName="Program">
      <xsd:simpleType>
        <xsd:restriction base="dms:Unknown"/>
      </xsd:simpleType>
    </xsd:element>
    <xsd:element name="DocTypeChoose" ma:index="4" nillable="true" ma:displayName="Вид документа" ma:format="Dropdown" ma:internalName="DocTypeChoose">
      <xsd:simpleType>
        <xsd:restriction base="dms:Choice">
          <xsd:enumeration value="Предложение"/>
          <xsd:enumeration value="Презентация"/>
          <xsd:enumeration value="Отчет"/>
          <xsd:enumeration value="База данных"/>
          <xsd:enumeration value="Письмо"/>
          <xsd:enumeration value="План работ"/>
          <xsd:enumeration value="Пресс-релиз"/>
          <xsd:enumeration value="Перевод"/>
          <xsd:enumeration value="Мониторинг"/>
          <xsd:enumeration value="Финанс.юрид."/>
          <xsd:enumeration value="Инф справка"/>
          <xsd:enumeration value="Статья"/>
          <xsd:enumeration value="Комментарий"/>
          <xsd:enumeration value="QnA"/>
          <xsd:enumeration value="План тренинг."/>
          <xsd:enumeration value="Реп. аудит"/>
          <xsd:enumeration value="Стратегия"/>
        </xsd:restriction>
      </xsd:simpleType>
    </xsd:element>
    <xsd:element name="DocType" ma:index="5" nillable="true" ma:displayName="Вид документа (не используется)" ma:hidden="true" ma:indexed="true" ma:list="{8295f3c2-d109-40e8-8d7e-92da87b75d93}" ma:internalName="DocType" ma:readOnly="false" ma:showField="Title">
      <xsd:simpleType>
        <xsd:restriction base="dms:Lookup"/>
      </xsd:simpleType>
    </xsd:element>
    <xsd:element name="Project_Value" ma:index="12" nillable="true" ma:displayName="Project_Value" ma:hidden="true" ma:internalName="Project_Value" ma:readOnly="false">
      <xsd:simpleType>
        <xsd:restriction base="dms:Text"/>
      </xsd:simpleType>
    </xsd:element>
    <xsd:element name="Program_Value" ma:index="14" nillable="true" ma:displayName="Program_Value" ma:hidden="true" ma:internalName="Program_Value" ma:readOnly="false">
      <xsd:simpleType>
        <xsd:restriction base="dms:Text"/>
      </xsd:simpleType>
    </xsd:element>
    <xsd:element name="Uniq" ma:index="17" nillable="true" ma:displayName="Доступ" ma:internalName="Uniq">
      <xsd:simpleType>
        <xsd:restriction base="dms:Unknown"/>
      </xsd:simpleType>
    </xsd:element>
    <xsd:element name="a39f889c817340af9831b8d13b13a208" ma:index="20" nillable="true" ma:taxonomy="true" ma:internalName="a39f889c817340af9831b8d13b13a208" ma:taxonomyFieldName="Area" ma:displayName="Отрасль" ma:default="" ma:fieldId="{a39f889c-8173-40af-9831-b8d13b13a208}" ma:taxonomyMulti="true" ma:sspId="605086db-a9be-4a34-a41c-e0db27f7284e" ma:termSetId="36fcc24b-8144-4298-95fe-04d7adb7800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l6ea12c2109f40bda277d1a9858ecc92" ma:index="23" nillable="true" ma:taxonomy="true" ma:internalName="l6ea12c2109f40bda277d1a9858ecc92" ma:taxonomyFieldName="CommDirection" ma:displayName="Направление коммуникаций" ma:default="" ma:fieldId="{56ea12c2-109f-40bd-a277-d1a9858ecc92}" ma:taxonomyMulti="true" ma:sspId="605086db-a9be-4a34-a41c-e0db27f7284e" ma:termSetId="2b711527-2f8f-429e-9564-d448a209af6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g943717a092c4fc1b62636c74327ccfa" ma:index="25" nillable="true" ma:taxonomy="true" ma:internalName="g943717a092c4fc1b62636c74327ccfa" ma:taxonomyFieldName="Department" ma:displayName="Department" ma:default="" ma:fieldId="{0943717a-092c-4fc1-b626-36c74327ccfa}" ma:sspId="605086db-a9be-4a34-a41c-e0db27f7284e" ma:termSetId="a6a5710a-213b-442e-9230-089bae104af1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7de74d-0576-4f64-94f1-0981946002d6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Значение идентификатора документа" ma:description="Значение идентификатора документа, присвоенного данному элементу." ma:indexed="true" ma:internalName="_dlc_DocId" ma:readOnly="true">
      <xsd:simpleType>
        <xsd:restriction base="dms:Text"/>
      </xsd:simpleType>
    </xsd:element>
    <xsd:element name="_dlc_DocIdUrl" ma:index="9" nillable="true" ma:displayName="Идентификатор документа" ma:description="Постоянная ссылка на этот документ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Сохранить идентификатор" ma:description="Сохранять идентификатор при добавлении." ma:hidden="true" ma:internalName="_dlc_DocIdPersistId" ma:readOnly="true">
      <xsd:simpleType>
        <xsd:restriction base="dms:Boolean"/>
      </xsd:simpleType>
    </xsd:element>
    <xsd:element name="TaxCatchAll" ma:index="21" nillable="true" ma:displayName="Столбец для захвата всех терминов таксономии" ma:hidden="true" ma:list="{1945cbee-8e77-4ba9-90e6-c2c7f6e6bc49}" ma:internalName="TaxCatchAll" ma:showField="CatchAllData" ma:web="357de74d-0576-4f64-94f1-0981946002d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8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1" ma:displayName="Тип контента"/>
        <xsd:element ref="dc:title" minOccurs="0" maxOccurs="1" ma:index="1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357de74d-0576-4f64-94f1-0981946002d6">C7SY476UVPAM-52-228396</_dlc_DocId>
    <_dlc_DocIdUrl xmlns="357de74d-0576-4f64-94f1-0981946002d6">
      <Url>http://mp27/Docs/_layouts/DocIdRedir.aspx?ID=C7SY476UVPAM-52-228396</Url>
      <Description>C7SY476UVPAM-52-228396</Description>
    </_dlc_DocIdUrl>
    <Project_Value xmlns="cd3664f2-095a-4f8b-9d55-6e8dac6b38e9">80bbf775-14f1-11e1-8ae5-003048d4ff32</Project_Value>
    <l6ea12c2109f40bda277d1a9858ecc92 xmlns="cd3664f2-095a-4f8b-9d55-6e8dac6b38e9">
      <Terms xmlns="http://schemas.microsoft.com/office/infopath/2007/PartnerControls"/>
    </l6ea12c2109f40bda277d1a9858ecc92>
    <IconOverlay xmlns="http://schemas.microsoft.com/sharepoint/v4" xsi:nil="true"/>
    <DocType xmlns="cd3664f2-095a-4f8b-9d55-6e8dac6b38e9" xsi:nil="true"/>
    <Program xmlns="cd3664f2-095a-4f8b-9d55-6e8dac6b38e9" xsi:nil="true"/>
    <a39f889c817340af9831b8d13b13a208 xmlns="cd3664f2-095a-4f8b-9d55-6e8dac6b38e9">
      <Terms xmlns="http://schemas.microsoft.com/office/infopath/2007/PartnerControls"/>
    </a39f889c817340af9831b8d13b13a208>
    <Uniq xmlns="cd3664f2-095a-4f8b-9d55-6e8dac6b38e9" xsi:nil="true"/>
    <DocTypeChoose xmlns="cd3664f2-095a-4f8b-9d55-6e8dac6b38e9">Презентация</DocTypeChoose>
    <Project xmlns="cd3664f2-095a-4f8b-9d55-6e8dac6b38e9">Рособрнадзор</Project>
    <Program_Value xmlns="cd3664f2-095a-4f8b-9d55-6e8dac6b38e9" xsi:nil="true"/>
    <TaxCatchAll xmlns="357de74d-0576-4f64-94f1-0981946002d6">
      <Value>29</Value>
    </TaxCatchAll>
    <g943717a092c4fc1b62636c74327ccfa xmlns="cd3664f2-095a-4f8b-9d55-6e8dac6b38e9">
      <Terms xmlns="http://schemas.microsoft.com/office/infopath/2007/PartnerControls">
        <TermInfo xmlns="http://schemas.microsoft.com/office/infopath/2007/PartnerControls">
          <TermName xmlns="http://schemas.microsoft.com/office/infopath/2007/PartnerControls">ДМП</TermName>
          <TermId xmlns="http://schemas.microsoft.com/office/infopath/2007/PartnerControls">3e3ca49e-6427-40d8-bc11-0597c9532f93</TermId>
        </TermInfo>
      </Terms>
    </g943717a092c4fc1b62636c74327ccfa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FAB738F-DEE4-48AD-803B-EF681A6D1AB9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F132760-EE7F-4F78-8BE2-00BF2057B69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d3664f2-095a-4f8b-9d55-6e8dac6b38e9"/>
    <ds:schemaRef ds:uri="357de74d-0576-4f64-94f1-0981946002d6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7ECB60F-05B7-4B06-A592-1DA9C9840522}">
  <ds:schemaRefs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cd3664f2-095a-4f8b-9d55-6e8dac6b38e9"/>
    <ds:schemaRef ds:uri="http://schemas.openxmlformats.org/package/2006/metadata/core-properties"/>
    <ds:schemaRef ds:uri="http://purl.org/dc/elements/1.1/"/>
    <ds:schemaRef ds:uri="http://www.w3.org/XML/1998/namespace"/>
    <ds:schemaRef ds:uri="http://schemas.microsoft.com/sharepoint/v4"/>
    <ds:schemaRef ds:uri="357de74d-0576-4f64-94f1-0981946002d6"/>
    <ds:schemaRef ds:uri="http://purl.org/dc/dcmitype/"/>
    <ds:schemaRef ds:uri="http://purl.org/dc/terms/"/>
  </ds:schemaRefs>
</ds:datastoreItem>
</file>

<file path=customXml/itemProps4.xml><?xml version="1.0" encoding="utf-8"?>
<ds:datastoreItem xmlns:ds="http://schemas.openxmlformats.org/officeDocument/2006/customXml" ds:itemID="{0DF6CE3A-C03D-4AAD-8F3F-4BC460944E4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17346</TotalTime>
  <Words>1043</Words>
  <Application>Microsoft Office PowerPoint</Application>
  <PresentationFormat>Экран (16:9)</PresentationFormat>
  <Paragraphs>189</Paragraphs>
  <Slides>21</Slides>
  <Notes>18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7" baseType="lpstr">
      <vt:lpstr>Arial</vt:lpstr>
      <vt:lpstr>Calibri</vt:lpstr>
      <vt:lpstr>Cambria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MAX: https://max.ru/id7534013626_gos</vt:lpstr>
      <vt:lpstr>НАВИГАТОР ПОДГОТОВКИ ОТ РОСОБРНАДЗОРА</vt:lpstr>
      <vt:lpstr>НАВИГАТОР ПОДГОТОВКИ ОТ ФИПИ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danilov@halfbudget.com</dc:creator>
  <cp:lastModifiedBy>Светлана А. Пятаева</cp:lastModifiedBy>
  <cp:revision>712</cp:revision>
  <cp:lastPrinted>2022-11-24T04:57:36Z</cp:lastPrinted>
  <dcterms:created xsi:type="dcterms:W3CDTF">2013-10-28T02:04:26Z</dcterms:created>
  <dcterms:modified xsi:type="dcterms:W3CDTF">2026-02-20T08:11:54Z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ItemGuid">
    <vt:lpwstr>fc33d8bf-fcc2-4c62-975b-fa0018f44cac</vt:lpwstr>
  </property>
  <property fmtid="{D5CDD505-2E9C-101B-9397-08002B2CF9AE}" pid="3" name="ContentTypeId">
    <vt:lpwstr>0x010100F8A57D39EA87654A826E1AE073001366</vt:lpwstr>
  </property>
  <property fmtid="{D5CDD505-2E9C-101B-9397-08002B2CF9AE}" pid="4" name="CommDirection">
    <vt:lpwstr/>
  </property>
  <property fmtid="{D5CDD505-2E9C-101B-9397-08002B2CF9AE}" pid="5" name="Area">
    <vt:lpwstr/>
  </property>
  <property fmtid="{D5CDD505-2E9C-101B-9397-08002B2CF9AE}" pid="6" name="Department">
    <vt:lpwstr>29;#ДМП|3e3ca49e-6427-40d8-bc11-0597c9532f93</vt:lpwstr>
  </property>
  <property fmtid="{D5CDD505-2E9C-101B-9397-08002B2CF9AE}" pid="7" name="Project">
    <vt:lpwstr>Рособрнадзор</vt:lpwstr>
  </property>
  <property fmtid="{D5CDD505-2E9C-101B-9397-08002B2CF9AE}" pid="8" name="Project_Value">
    <vt:lpwstr>80bbf775-14f1-11e1-8ae5-003048d4ff32</vt:lpwstr>
  </property>
  <property fmtid="{D5CDD505-2E9C-101B-9397-08002B2CF9AE}" pid="9" name="Program">
    <vt:lpwstr/>
  </property>
  <property fmtid="{D5CDD505-2E9C-101B-9397-08002B2CF9AE}" pid="10" name="Program_Value">
    <vt:lpwstr/>
  </property>
  <property fmtid="{D5CDD505-2E9C-101B-9397-08002B2CF9AE}" pid="11" name="DocTypeChoose">
    <vt:lpwstr>Презентация</vt:lpwstr>
  </property>
</Properties>
</file>